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3"/>
  </p:notesMasterIdLst>
  <p:sldIdLst>
    <p:sldId id="438" r:id="rId3"/>
    <p:sldId id="510" r:id="rId4"/>
    <p:sldId id="606" r:id="rId5"/>
    <p:sldId id="608" r:id="rId6"/>
    <p:sldId id="609" r:id="rId7"/>
    <p:sldId id="611" r:id="rId8"/>
    <p:sldId id="612" r:id="rId9"/>
    <p:sldId id="613" r:id="rId10"/>
    <p:sldId id="614" r:id="rId11"/>
    <p:sldId id="615" r:id="rId12"/>
    <p:sldId id="616" r:id="rId13"/>
    <p:sldId id="619" r:id="rId14"/>
    <p:sldId id="622" r:id="rId15"/>
    <p:sldId id="623" r:id="rId16"/>
    <p:sldId id="620" r:id="rId17"/>
    <p:sldId id="663" r:id="rId18"/>
    <p:sldId id="664" r:id="rId19"/>
    <p:sldId id="625" r:id="rId20"/>
    <p:sldId id="626" r:id="rId21"/>
    <p:sldId id="684" r:id="rId22"/>
    <p:sldId id="627" r:id="rId23"/>
    <p:sldId id="628" r:id="rId24"/>
    <p:sldId id="629" r:id="rId25"/>
    <p:sldId id="630" r:id="rId26"/>
    <p:sldId id="632" r:id="rId27"/>
    <p:sldId id="633" r:id="rId28"/>
    <p:sldId id="634" r:id="rId29"/>
    <p:sldId id="635" r:id="rId30"/>
    <p:sldId id="636" r:id="rId31"/>
    <p:sldId id="639" r:id="rId32"/>
    <p:sldId id="640" r:id="rId33"/>
    <p:sldId id="685" r:id="rId34"/>
    <p:sldId id="641" r:id="rId35"/>
    <p:sldId id="642" r:id="rId36"/>
    <p:sldId id="637" r:id="rId37"/>
    <p:sldId id="643" r:id="rId38"/>
    <p:sldId id="638" r:id="rId39"/>
    <p:sldId id="644" r:id="rId40"/>
    <p:sldId id="645" r:id="rId41"/>
    <p:sldId id="681" r:id="rId42"/>
    <p:sldId id="646" r:id="rId43"/>
    <p:sldId id="647" r:id="rId44"/>
    <p:sldId id="648" r:id="rId45"/>
    <p:sldId id="649" r:id="rId46"/>
    <p:sldId id="682" r:id="rId47"/>
    <p:sldId id="687" r:id="rId48"/>
    <p:sldId id="688" r:id="rId49"/>
    <p:sldId id="651" r:id="rId50"/>
    <p:sldId id="652" r:id="rId51"/>
    <p:sldId id="653" r:id="rId52"/>
    <p:sldId id="654" r:id="rId53"/>
    <p:sldId id="655" r:id="rId54"/>
    <p:sldId id="656" r:id="rId55"/>
    <p:sldId id="657" r:id="rId56"/>
    <p:sldId id="650" r:id="rId57"/>
    <p:sldId id="658" r:id="rId58"/>
    <p:sldId id="659" r:id="rId59"/>
    <p:sldId id="660" r:id="rId60"/>
    <p:sldId id="661" r:id="rId61"/>
    <p:sldId id="686" r:id="rId62"/>
    <p:sldId id="662" r:id="rId63"/>
    <p:sldId id="683" r:id="rId64"/>
    <p:sldId id="689" r:id="rId65"/>
    <p:sldId id="665" r:id="rId66"/>
    <p:sldId id="666" r:id="rId67"/>
    <p:sldId id="667" r:id="rId68"/>
    <p:sldId id="669" r:id="rId69"/>
    <p:sldId id="668" r:id="rId70"/>
    <p:sldId id="670" r:id="rId71"/>
    <p:sldId id="671" r:id="rId72"/>
    <p:sldId id="672" r:id="rId73"/>
    <p:sldId id="673" r:id="rId74"/>
    <p:sldId id="674" r:id="rId75"/>
    <p:sldId id="675" r:id="rId76"/>
    <p:sldId id="676" r:id="rId77"/>
    <p:sldId id="677" r:id="rId78"/>
    <p:sldId id="678" r:id="rId79"/>
    <p:sldId id="679" r:id="rId80"/>
    <p:sldId id="680" r:id="rId81"/>
    <p:sldId id="43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2B1E"/>
    <a:srgbClr val="323F4F"/>
    <a:srgbClr val="005AA0"/>
    <a:srgbClr val="E8ECEF"/>
    <a:srgbClr val="B5121B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2" autoAdjust="0"/>
    <p:restoredTop sz="90427" autoAdjust="0"/>
  </p:normalViewPr>
  <p:slideViewPr>
    <p:cSldViewPr>
      <p:cViewPr varScale="1">
        <p:scale>
          <a:sx n="105" d="100"/>
          <a:sy n="105" d="100"/>
        </p:scale>
        <p:origin x="2556" y="84"/>
      </p:cViewPr>
      <p:guideLst>
        <p:guide orient="horz" pos="2160"/>
        <p:guide pos="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CDB6F-9360-4AC5-A1A4-B746F8B27D7E}" type="datetimeFigureOut">
              <a:rPr lang="en-GB" smtClean="0"/>
              <a:pPr/>
              <a:t>02/04/2024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F62-0413-459D-A055-9BD345497D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6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011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87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608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090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</a:t>
            </a:r>
            <a:r>
              <a:rPr lang="zh-CN" altLang="en-US" dirty="0" smtClean="0"/>
              <a:t>从</a:t>
            </a:r>
            <a:r>
              <a:rPr lang="en-US" altLang="zh-CN" dirty="0" smtClean="0"/>
              <a:t>1</a:t>
            </a:r>
            <a:r>
              <a:rPr lang="zh-CN" altLang="en-US" dirty="0" smtClean="0"/>
              <a:t>到</a:t>
            </a:r>
            <a:r>
              <a:rPr lang="en-US" altLang="zh-CN" dirty="0" smtClean="0"/>
              <a:t>n-l+1</a:t>
            </a:r>
            <a:r>
              <a:rPr lang="zh-CN" altLang="en-US" dirty="0" smtClean="0"/>
              <a:t>的原因是，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到</a:t>
            </a:r>
            <a:r>
              <a:rPr lang="en-US" altLang="zh-CN" dirty="0" smtClean="0"/>
              <a:t>j</a:t>
            </a:r>
            <a:r>
              <a:rPr lang="zh-CN" altLang="en-US" dirty="0" smtClean="0"/>
              <a:t>的长度为</a:t>
            </a:r>
            <a:r>
              <a:rPr lang="en-US" altLang="zh-CN" dirty="0" smtClean="0"/>
              <a:t>l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j-i+1=l</a:t>
            </a:r>
            <a:r>
              <a:rPr lang="zh-CN" altLang="en-US" dirty="0" smtClean="0"/>
              <a:t>，那么</a:t>
            </a:r>
            <a:r>
              <a:rPr lang="en-US" altLang="zh-CN" dirty="0" smtClean="0"/>
              <a:t>j=l+i-1</a:t>
            </a:r>
            <a:r>
              <a:rPr lang="zh-CN" altLang="en-US" dirty="0" smtClean="0"/>
              <a:t>，又值</a:t>
            </a:r>
            <a:r>
              <a:rPr lang="en-US" altLang="zh-CN" dirty="0" smtClean="0"/>
              <a:t>j&lt;=n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l+i-1&lt;=n,</a:t>
            </a:r>
            <a:r>
              <a:rPr lang="zh-CN" altLang="en-US" dirty="0" smtClean="0"/>
              <a:t>因此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&lt;=n-l+1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214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670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经过多阶段决策得到最优解的方法。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66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赠元发弟放言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黄庭坚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亏功一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篑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未成丘山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凿井九阶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不次水泽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行百里者半九十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小狐汔济濡其尾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故曰时乎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时不再来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终终始始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是谓君子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18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2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199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23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865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76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26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9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492" y="2276875"/>
            <a:ext cx="10945216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05A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883" y="3717032"/>
            <a:ext cx="10945216" cy="1584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rgbClr val="323F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00" y="404664"/>
            <a:ext cx="10009112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8509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76589" y="6485092"/>
            <a:ext cx="660681" cy="365125"/>
          </a:xfrm>
          <a:prstGeom prst="rect">
            <a:avLst/>
          </a:prstGeo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xmlns="" id="{01C62417-F7EB-7A46-8803-C58DF8FDDC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00" y="404664"/>
            <a:ext cx="10009112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xmlns="" id="{01C62417-F7EB-7A46-8803-C58DF8FDDC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4D7037CF-992E-4B35-B191-0E74645FEE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F31DFA2-D7BE-48EE-BE43-467C679DF4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04664"/>
            <a:ext cx="10081120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599CE5C-827A-D743-9CD1-C72512D38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: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23392" y="404664"/>
            <a:ext cx="10081120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xmlns="" id="{84EDCC78-042B-4145-83C1-5B919B6321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85093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xmlns="" id="{4956367F-6C99-5741-8698-56FC3E9DF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76589" y="6485092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27381" y="404664"/>
            <a:ext cx="10177131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endParaRPr lang="en-GB" dirty="0"/>
          </a:p>
        </p:txBody>
      </p:sp>
      <p:sp>
        <p:nvSpPr>
          <p:cNvPr id="5" name="Freeform 8"/>
          <p:cNvSpPr>
            <a:spLocks/>
          </p:cNvSpPr>
          <p:nvPr userDrawn="1"/>
        </p:nvSpPr>
        <p:spPr bwMode="auto">
          <a:xfrm>
            <a:off x="5067300" y="5008569"/>
            <a:ext cx="86784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5067302" y="4302132"/>
            <a:ext cx="2010833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7" name="Freeform 10"/>
          <p:cNvSpPr>
            <a:spLocks/>
          </p:cNvSpPr>
          <p:nvPr userDrawn="1"/>
        </p:nvSpPr>
        <p:spPr bwMode="auto">
          <a:xfrm>
            <a:off x="5044017" y="2060579"/>
            <a:ext cx="2142067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8" name="Freeform 11"/>
          <p:cNvSpPr>
            <a:spLocks/>
          </p:cNvSpPr>
          <p:nvPr userDrawn="1"/>
        </p:nvSpPr>
        <p:spPr bwMode="auto">
          <a:xfrm>
            <a:off x="4301069" y="1917707"/>
            <a:ext cx="742951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9" name="Freeform 12"/>
          <p:cNvSpPr>
            <a:spLocks/>
          </p:cNvSpPr>
          <p:nvPr userDrawn="1"/>
        </p:nvSpPr>
        <p:spPr bwMode="auto">
          <a:xfrm>
            <a:off x="4248153" y="2051057"/>
            <a:ext cx="131233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0" name="Freeform 13"/>
          <p:cNvSpPr>
            <a:spLocks/>
          </p:cNvSpPr>
          <p:nvPr userDrawn="1"/>
        </p:nvSpPr>
        <p:spPr bwMode="auto">
          <a:xfrm>
            <a:off x="4364568" y="2165354"/>
            <a:ext cx="1540933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1" name="Freeform 14"/>
          <p:cNvSpPr>
            <a:spLocks/>
          </p:cNvSpPr>
          <p:nvPr userDrawn="1"/>
        </p:nvSpPr>
        <p:spPr bwMode="auto">
          <a:xfrm>
            <a:off x="3807886" y="3648079"/>
            <a:ext cx="2101849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2" name="Freeform 15"/>
          <p:cNvSpPr>
            <a:spLocks/>
          </p:cNvSpPr>
          <p:nvPr userDrawn="1"/>
        </p:nvSpPr>
        <p:spPr bwMode="auto">
          <a:xfrm>
            <a:off x="3780368" y="2151069"/>
            <a:ext cx="550333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3" name="Freeform 16"/>
          <p:cNvSpPr>
            <a:spLocks/>
          </p:cNvSpPr>
          <p:nvPr userDrawn="1"/>
        </p:nvSpPr>
        <p:spPr bwMode="auto">
          <a:xfrm>
            <a:off x="3213100" y="1897066"/>
            <a:ext cx="1016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4" name="Freeform 17"/>
          <p:cNvSpPr>
            <a:spLocks/>
          </p:cNvSpPr>
          <p:nvPr userDrawn="1"/>
        </p:nvSpPr>
        <p:spPr bwMode="auto">
          <a:xfrm>
            <a:off x="797986" y="1936757"/>
            <a:ext cx="2415116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5" name="Freeform 18"/>
          <p:cNvSpPr>
            <a:spLocks/>
          </p:cNvSpPr>
          <p:nvPr userDrawn="1"/>
        </p:nvSpPr>
        <p:spPr bwMode="auto">
          <a:xfrm>
            <a:off x="4756151" y="2211391"/>
            <a:ext cx="215900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6" name="Line 19"/>
          <p:cNvSpPr>
            <a:spLocks noChangeShapeType="1"/>
          </p:cNvSpPr>
          <p:nvPr userDrawn="1"/>
        </p:nvSpPr>
        <p:spPr bwMode="auto">
          <a:xfrm>
            <a:off x="1" y="5195891"/>
            <a:ext cx="806451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7" name="Line 20"/>
          <p:cNvSpPr>
            <a:spLocks noChangeShapeType="1"/>
          </p:cNvSpPr>
          <p:nvPr userDrawn="1"/>
        </p:nvSpPr>
        <p:spPr bwMode="auto">
          <a:xfrm>
            <a:off x="5139360" y="5946782"/>
            <a:ext cx="7067549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8" name="Oval 21"/>
          <p:cNvSpPr>
            <a:spLocks noChangeArrowheads="1"/>
          </p:cNvSpPr>
          <p:nvPr userDrawn="1"/>
        </p:nvSpPr>
        <p:spPr bwMode="auto">
          <a:xfrm>
            <a:off x="4286237" y="1714488"/>
            <a:ext cx="177800" cy="133350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9" name="Oval 22"/>
          <p:cNvSpPr>
            <a:spLocks noChangeArrowheads="1"/>
          </p:cNvSpPr>
          <p:nvPr userDrawn="1"/>
        </p:nvSpPr>
        <p:spPr bwMode="auto">
          <a:xfrm>
            <a:off x="4000487" y="1500174"/>
            <a:ext cx="190501" cy="160336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20" name="Oval 23"/>
          <p:cNvSpPr>
            <a:spLocks noChangeArrowheads="1"/>
          </p:cNvSpPr>
          <p:nvPr userDrawn="1"/>
        </p:nvSpPr>
        <p:spPr bwMode="auto">
          <a:xfrm>
            <a:off x="3524234" y="1357301"/>
            <a:ext cx="381001" cy="166685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21" name="Text Box 28"/>
          <p:cNvSpPr txBox="1">
            <a:spLocks noChangeArrowheads="1"/>
          </p:cNvSpPr>
          <p:nvPr userDrawn="1"/>
        </p:nvSpPr>
        <p:spPr bwMode="auto">
          <a:xfrm>
            <a:off x="5143493" y="5143512"/>
            <a:ext cx="676275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GB" altLang="zh-CN" sz="3200" dirty="0">
                <a:ea typeface="宋体" pitchFamily="2" charset="-122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00"/>
                            </p:stCondLst>
                            <p:childTnLst>
                              <p:par>
                                <p:cTn id="6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A2EEB01-6495-45BE-B8A2-58500451C0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3" y="3573016"/>
            <a:ext cx="11137237" cy="287464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51BE1BD-DFA1-42D0-8FE9-EC77CDF492DE}"/>
              </a:ext>
            </a:extLst>
          </p:cNvPr>
          <p:cNvGrpSpPr/>
          <p:nvPr userDrawn="1"/>
        </p:nvGrpSpPr>
        <p:grpSpPr>
          <a:xfrm>
            <a:off x="2567608" y="764704"/>
            <a:ext cx="3212192" cy="737580"/>
            <a:chOff x="8185819" y="90570"/>
            <a:chExt cx="2711479" cy="640047"/>
          </a:xfrm>
        </p:grpSpPr>
        <p:pic>
          <p:nvPicPr>
            <p:cNvPr id="21" name="图片 6">
              <a:extLst>
                <a:ext uri="{FF2B5EF4-FFF2-40B4-BE49-F238E27FC236}">
                  <a16:creationId xmlns:a16="http://schemas.microsoft.com/office/drawing/2014/main" xmlns="" id="{55BF893F-585A-4C5D-9F9D-F57324659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819" y="121394"/>
              <a:ext cx="609222" cy="609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片 7">
              <a:extLst>
                <a:ext uri="{FF2B5EF4-FFF2-40B4-BE49-F238E27FC236}">
                  <a16:creationId xmlns:a16="http://schemas.microsoft.com/office/drawing/2014/main" xmlns="" id="{3AB0EFE0-BDCC-4BA9-B53F-BD817BE80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1" t="64297" r="9830" b="7486"/>
            <a:stretch>
              <a:fillRect/>
            </a:stretch>
          </p:blipFill>
          <p:spPr bwMode="auto">
            <a:xfrm>
              <a:off x="8845653" y="90570"/>
              <a:ext cx="2051645" cy="606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424B2763-31C6-4A32-B230-75D6D536F486}"/>
              </a:ext>
            </a:extLst>
          </p:cNvPr>
          <p:cNvSpPr/>
          <p:nvPr userDrawn="1"/>
        </p:nvSpPr>
        <p:spPr>
          <a:xfrm rot="5400000" flipV="1">
            <a:off x="5500140" y="1142254"/>
            <a:ext cx="865353" cy="1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0BBC789-CC79-5C45-82C6-6907AD7197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718577"/>
            <a:ext cx="4218718" cy="7737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24B2763-31C6-4A32-B230-75D6D536F486}"/>
              </a:ext>
            </a:extLst>
          </p:cNvPr>
          <p:cNvSpPr/>
          <p:nvPr userDrawn="1"/>
        </p:nvSpPr>
        <p:spPr>
          <a:xfrm flipV="1">
            <a:off x="623392" y="959128"/>
            <a:ext cx="11137237" cy="2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xmlns="" id="{D1F1B02B-8175-483B-8A1C-EADEB142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xmlns="" id="{EDC8466F-A23F-48E2-9377-40E7CCCA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6485092"/>
            <a:ext cx="660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5A14C88A-3BA9-47C6-9EE8-6405E83BAE3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949" y="21599"/>
            <a:ext cx="1037960" cy="95912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42507B9E-9BBC-6240-BB58-3D758361C10C}"/>
              </a:ext>
            </a:extLst>
          </p:cNvPr>
          <p:cNvGrpSpPr/>
          <p:nvPr userDrawn="1"/>
        </p:nvGrpSpPr>
        <p:grpSpPr>
          <a:xfrm rot="10800000">
            <a:off x="179512" y="620688"/>
            <a:ext cx="433078" cy="101282"/>
            <a:chOff x="78938" y="1038860"/>
            <a:chExt cx="433078" cy="101282"/>
          </a:xfrm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xmlns="" id="{FA8085B9-2555-3746-83C0-43E1F6C3CF9B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rgbClr val="005A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xmlns="" id="{C942DDA0-03E6-DC4B-B155-2D714A1D9E70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rgbClr val="005AA0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xmlns="" id="{D9F607DC-4AB3-B641-AD4F-A9E67545501A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rgbClr val="005A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CD2F2BC8-23AA-7D47-9CB0-945D4E26DC6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20"/>
            <a:ext cx="2915816" cy="5347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1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0.png"/><Relationship Id="rId11" Type="http://schemas.openxmlformats.org/officeDocument/2006/relationships/image" Target="../media/image49.png"/><Relationship Id="rId5" Type="http://schemas.openxmlformats.org/officeDocument/2006/relationships/image" Target="../media/image600.png"/><Relationship Id="rId10" Type="http://schemas.openxmlformats.org/officeDocument/2006/relationships/image" Target="../media/image65.png"/><Relationship Id="rId4" Type="http://schemas.openxmlformats.org/officeDocument/2006/relationships/image" Target="../media/image590.png"/><Relationship Id="rId9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00.png"/><Relationship Id="rId7" Type="http://schemas.openxmlformats.org/officeDocument/2006/relationships/image" Target="../media/image8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87.pn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0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492" y="2202430"/>
            <a:ext cx="10945216" cy="1082554"/>
          </a:xfrm>
        </p:spPr>
        <p:txBody>
          <a:bodyPr/>
          <a:lstStyle/>
          <a:p>
            <a:pPr algn="ctr"/>
            <a:r>
              <a:rPr lang="zh-CN" altLang="en-US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计算机</a:t>
            </a:r>
            <a:r>
              <a:rPr lang="en-US" altLang="zh-CN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.</a:t>
            </a:r>
            <a:r>
              <a:rPr lang="zh-CN" altLang="en-US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 算法设计与分析</a:t>
            </a:r>
            <a:r>
              <a:rPr lang="zh-CN" altLang="en-US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基础</a:t>
            </a:r>
            <a: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/>
            </a:r>
            <a:b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r>
              <a:rPr lang="en-US" altLang="zh-CN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Computer Algorithms Design &amp;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Analysis</a:t>
            </a:r>
            <a:br>
              <a:rPr lang="en-US" altLang="zh-CN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r>
              <a:rPr lang="zh-CN" altLang="en-US" sz="32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第四章 动态规划</a:t>
            </a:r>
            <a: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/>
            </a:r>
            <a:b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endParaRPr lang="zh-CN" altLang="en-US" sz="5400" b="1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华北电力大学计算机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系</a:t>
            </a:r>
            <a:endParaRPr lang="zh-CN" altLang="en-US" sz="2400" b="1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0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12398" y="1052438"/>
            <a:ext cx="8297466" cy="929318"/>
            <a:chOff x="1001823" y="1052736"/>
            <a:chExt cx="10278753" cy="1049995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17" y="1052736"/>
              <a:ext cx="1617985" cy="998703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823" y="1073009"/>
              <a:ext cx="1617985" cy="1003395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426" y="1071521"/>
              <a:ext cx="1562073" cy="1011484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323" y="1095318"/>
              <a:ext cx="1643884" cy="998704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825" y="1095318"/>
              <a:ext cx="1700751" cy="1007413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720" y="1058313"/>
              <a:ext cx="1617985" cy="998703"/>
            </a:xfrm>
            <a:prstGeom prst="rect">
              <a:avLst/>
            </a:prstGeom>
          </p:spPr>
        </p:pic>
      </p:grpSp>
      <p:grpSp>
        <p:nvGrpSpPr>
          <p:cNvPr id="127" name="组合 126"/>
          <p:cNvGrpSpPr/>
          <p:nvPr/>
        </p:nvGrpSpPr>
        <p:grpSpPr>
          <a:xfrm>
            <a:off x="1055842" y="2403006"/>
            <a:ext cx="6836489" cy="3231082"/>
            <a:chOff x="655435" y="2214142"/>
            <a:chExt cx="9096837" cy="3735585"/>
          </a:xfrm>
        </p:grpSpPr>
        <p:sp>
          <p:nvSpPr>
            <p:cNvPr id="12" name="矩形 11"/>
            <p:cNvSpPr/>
            <p:nvPr/>
          </p:nvSpPr>
          <p:spPr>
            <a:xfrm>
              <a:off x="5938300" y="2214142"/>
              <a:ext cx="799572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M(6)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915210" y="2934371"/>
              <a:ext cx="747835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5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954593" y="2934371"/>
              <a:ext cx="747052" cy="3600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4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12" idx="2"/>
              <a:endCxn id="14" idx="0"/>
            </p:cNvCxnSpPr>
            <p:nvPr/>
          </p:nvCxnSpPr>
          <p:spPr>
            <a:xfrm flipH="1">
              <a:off x="5289128" y="2574182"/>
              <a:ext cx="1048958" cy="3601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2" idx="2"/>
              <a:endCxn id="15" idx="0"/>
            </p:cNvCxnSpPr>
            <p:nvPr/>
          </p:nvCxnSpPr>
          <p:spPr>
            <a:xfrm>
              <a:off x="6338086" y="2574182"/>
              <a:ext cx="990033" cy="3601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4094482" y="3597042"/>
              <a:ext cx="748965" cy="3600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4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315691" y="3636500"/>
              <a:ext cx="747314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6513451" y="3640450"/>
              <a:ext cx="73881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7701644" y="3634804"/>
              <a:ext cx="782976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M(2)</a:t>
              </a:r>
              <a:endParaRPr lang="zh-CN" altLang="en-US" dirty="0"/>
            </a:p>
          </p:txBody>
        </p:sp>
        <p:cxnSp>
          <p:nvCxnSpPr>
            <p:cNvPr id="23" name="直接箭头连接符 22"/>
            <p:cNvCxnSpPr>
              <a:stCxn id="14" idx="2"/>
              <a:endCxn id="19" idx="0"/>
            </p:cNvCxnSpPr>
            <p:nvPr/>
          </p:nvCxnSpPr>
          <p:spPr>
            <a:xfrm flipH="1">
              <a:off x="4468965" y="3294411"/>
              <a:ext cx="820163" cy="3026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4" idx="2"/>
              <a:endCxn id="20" idx="0"/>
            </p:cNvCxnSpPr>
            <p:nvPr/>
          </p:nvCxnSpPr>
          <p:spPr>
            <a:xfrm>
              <a:off x="5289128" y="3294411"/>
              <a:ext cx="400220" cy="342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5" idx="2"/>
              <a:endCxn id="21" idx="0"/>
            </p:cNvCxnSpPr>
            <p:nvPr/>
          </p:nvCxnSpPr>
          <p:spPr>
            <a:xfrm flipH="1">
              <a:off x="6882858" y="3294411"/>
              <a:ext cx="445261" cy="3460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15" idx="2"/>
              <a:endCxn id="22" idx="0"/>
            </p:cNvCxnSpPr>
            <p:nvPr/>
          </p:nvCxnSpPr>
          <p:spPr>
            <a:xfrm>
              <a:off x="7328119" y="3294411"/>
              <a:ext cx="765014" cy="3403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左大括号 8198"/>
            <p:cNvSpPr>
              <a:spLocks/>
            </p:cNvSpPr>
            <p:nvPr/>
          </p:nvSpPr>
          <p:spPr bwMode="auto">
            <a:xfrm>
              <a:off x="1083426" y="2348880"/>
              <a:ext cx="227028" cy="3333548"/>
            </a:xfrm>
            <a:prstGeom prst="leftBrace">
              <a:avLst>
                <a:gd name="adj1" fmla="val 1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400"/>
            </a:p>
          </p:txBody>
        </p:sp>
        <p:sp>
          <p:nvSpPr>
            <p:cNvPr id="50" name="矩形 49"/>
            <p:cNvSpPr/>
            <p:nvPr/>
          </p:nvSpPr>
          <p:spPr>
            <a:xfrm>
              <a:off x="655435" y="3761591"/>
              <a:ext cx="458025" cy="7459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/>
                <a:t>6</a:t>
              </a:r>
              <a:r>
                <a:rPr lang="zh-CN" altLang="en-US" sz="2000" dirty="0" smtClean="0"/>
                <a:t>层</a:t>
              </a:r>
              <a:endParaRPr lang="zh-CN" altLang="en-US" sz="2000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2420396" y="4328409"/>
              <a:ext cx="745615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3564710" y="4336078"/>
              <a:ext cx="739760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59" name="直接箭头连接符 58"/>
            <p:cNvCxnSpPr>
              <a:stCxn id="19" idx="2"/>
              <a:endCxn id="57" idx="0"/>
            </p:cNvCxnSpPr>
            <p:nvPr/>
          </p:nvCxnSpPr>
          <p:spPr>
            <a:xfrm flipH="1">
              <a:off x="2793204" y="3957082"/>
              <a:ext cx="1675761" cy="3713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19" idx="2"/>
              <a:endCxn id="58" idx="0"/>
            </p:cNvCxnSpPr>
            <p:nvPr/>
          </p:nvCxnSpPr>
          <p:spPr>
            <a:xfrm flipH="1">
              <a:off x="3934591" y="3957082"/>
              <a:ext cx="534374" cy="3789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4687734" y="4331615"/>
              <a:ext cx="744437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6531777" y="4339066"/>
              <a:ext cx="741078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63" name="直接箭头连接符 62"/>
            <p:cNvCxnSpPr>
              <a:stCxn id="20" idx="2"/>
              <a:endCxn id="61" idx="0"/>
            </p:cNvCxnSpPr>
            <p:nvPr/>
          </p:nvCxnSpPr>
          <p:spPr>
            <a:xfrm flipH="1">
              <a:off x="5059952" y="3996540"/>
              <a:ext cx="629396" cy="3350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20" idx="2"/>
              <a:endCxn id="65" idx="0"/>
            </p:cNvCxnSpPr>
            <p:nvPr/>
          </p:nvCxnSpPr>
          <p:spPr>
            <a:xfrm>
              <a:off x="5689348" y="3996540"/>
              <a:ext cx="256498" cy="3318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5575084" y="4328409"/>
              <a:ext cx="741521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8150756" y="4329172"/>
              <a:ext cx="750269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67" name="直接箭头连接符 66"/>
            <p:cNvCxnSpPr>
              <a:stCxn id="21" idx="2"/>
              <a:endCxn id="62" idx="0"/>
            </p:cNvCxnSpPr>
            <p:nvPr/>
          </p:nvCxnSpPr>
          <p:spPr>
            <a:xfrm>
              <a:off x="6882858" y="4000489"/>
              <a:ext cx="19458" cy="3385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21" idx="2"/>
              <a:endCxn id="69" idx="0"/>
            </p:cNvCxnSpPr>
            <p:nvPr/>
          </p:nvCxnSpPr>
          <p:spPr>
            <a:xfrm>
              <a:off x="6882858" y="4000489"/>
              <a:ext cx="840498" cy="328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7345576" y="4328737"/>
              <a:ext cx="755558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</a:t>
              </a:r>
              <a:r>
                <a:rPr lang="en-US" altLang="zh-CN" dirty="0" smtClean="0"/>
                <a:t>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70" name="矩形 69"/>
            <p:cNvSpPr/>
            <p:nvPr/>
          </p:nvSpPr>
          <p:spPr>
            <a:xfrm>
              <a:off x="8953402" y="4328409"/>
              <a:ext cx="798870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71" name="直接箭头连接符 70"/>
            <p:cNvCxnSpPr>
              <a:stCxn id="22" idx="2"/>
              <a:endCxn id="66" idx="0"/>
            </p:cNvCxnSpPr>
            <p:nvPr/>
          </p:nvCxnSpPr>
          <p:spPr>
            <a:xfrm>
              <a:off x="8093132" y="3994844"/>
              <a:ext cx="432759" cy="3343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22" idx="2"/>
              <a:endCxn id="70" idx="0"/>
            </p:cNvCxnSpPr>
            <p:nvPr/>
          </p:nvCxnSpPr>
          <p:spPr>
            <a:xfrm>
              <a:off x="8093132" y="3994844"/>
              <a:ext cx="1259705" cy="3335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1693289" y="5019381"/>
              <a:ext cx="808935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80" name="直接箭头连接符 79"/>
            <p:cNvCxnSpPr>
              <a:stCxn id="57" idx="2"/>
              <a:endCxn id="79" idx="0"/>
            </p:cNvCxnSpPr>
            <p:nvPr/>
          </p:nvCxnSpPr>
          <p:spPr>
            <a:xfrm flipH="1">
              <a:off x="2097757" y="4688448"/>
              <a:ext cx="695447" cy="3309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57" idx="2"/>
              <a:endCxn id="82" idx="0"/>
            </p:cNvCxnSpPr>
            <p:nvPr/>
          </p:nvCxnSpPr>
          <p:spPr>
            <a:xfrm>
              <a:off x="2793204" y="4688448"/>
              <a:ext cx="171921" cy="3309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2590290" y="5019381"/>
              <a:ext cx="749672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84" name="矩形 83"/>
            <p:cNvSpPr/>
            <p:nvPr/>
          </p:nvSpPr>
          <p:spPr>
            <a:xfrm>
              <a:off x="3475542" y="5028174"/>
              <a:ext cx="785774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4357435" y="5026730"/>
              <a:ext cx="750048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86" name="直接箭头连接符 85"/>
            <p:cNvCxnSpPr>
              <a:stCxn id="58" idx="2"/>
              <a:endCxn id="84" idx="0"/>
            </p:cNvCxnSpPr>
            <p:nvPr/>
          </p:nvCxnSpPr>
          <p:spPr>
            <a:xfrm flipH="1">
              <a:off x="3868429" y="4696118"/>
              <a:ext cx="66162" cy="3320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58" idx="2"/>
              <a:endCxn id="85" idx="0"/>
            </p:cNvCxnSpPr>
            <p:nvPr/>
          </p:nvCxnSpPr>
          <p:spPr>
            <a:xfrm>
              <a:off x="3934590" y="4696118"/>
              <a:ext cx="797870" cy="3306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/>
            <p:cNvSpPr/>
            <p:nvPr/>
          </p:nvSpPr>
          <p:spPr>
            <a:xfrm>
              <a:off x="6990379" y="5046858"/>
              <a:ext cx="788583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8071410" y="5053036"/>
              <a:ext cx="769413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11" name="直接箭头连接符 110"/>
            <p:cNvCxnSpPr>
              <a:endCxn id="109" idx="0"/>
            </p:cNvCxnSpPr>
            <p:nvPr/>
          </p:nvCxnSpPr>
          <p:spPr>
            <a:xfrm>
              <a:off x="6902316" y="4716830"/>
              <a:ext cx="482356" cy="3300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>
              <a:stCxn id="62" idx="2"/>
              <a:endCxn id="110" idx="0"/>
            </p:cNvCxnSpPr>
            <p:nvPr/>
          </p:nvCxnSpPr>
          <p:spPr>
            <a:xfrm>
              <a:off x="6902316" y="4699105"/>
              <a:ext cx="1553801" cy="3539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矩形 116"/>
            <p:cNvSpPr/>
            <p:nvPr/>
          </p:nvSpPr>
          <p:spPr>
            <a:xfrm>
              <a:off x="5184806" y="5039126"/>
              <a:ext cx="753492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6030975" y="5037682"/>
              <a:ext cx="775221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19" name="直接箭头连接符 118"/>
            <p:cNvCxnSpPr>
              <a:stCxn id="61" idx="2"/>
              <a:endCxn id="117" idx="0"/>
            </p:cNvCxnSpPr>
            <p:nvPr/>
          </p:nvCxnSpPr>
          <p:spPr>
            <a:xfrm>
              <a:off x="5059952" y="4691654"/>
              <a:ext cx="501601" cy="3474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61" idx="2"/>
              <a:endCxn id="118" idx="0"/>
            </p:cNvCxnSpPr>
            <p:nvPr/>
          </p:nvCxnSpPr>
          <p:spPr>
            <a:xfrm>
              <a:off x="5059952" y="4691654"/>
              <a:ext cx="1358634" cy="3460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矩形 120"/>
            <p:cNvSpPr/>
            <p:nvPr/>
          </p:nvSpPr>
          <p:spPr>
            <a:xfrm>
              <a:off x="1315740" y="5589687"/>
              <a:ext cx="735217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63358" y="5575133"/>
              <a:ext cx="836071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23" name="直接箭头连接符 122"/>
            <p:cNvCxnSpPr>
              <a:stCxn id="79" idx="2"/>
              <a:endCxn id="121" idx="0"/>
            </p:cNvCxnSpPr>
            <p:nvPr/>
          </p:nvCxnSpPr>
          <p:spPr>
            <a:xfrm flipH="1">
              <a:off x="1683349" y="5379420"/>
              <a:ext cx="414407" cy="2102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>
              <a:stCxn id="79" idx="2"/>
              <a:endCxn id="122" idx="0"/>
            </p:cNvCxnSpPr>
            <p:nvPr/>
          </p:nvCxnSpPr>
          <p:spPr>
            <a:xfrm>
              <a:off x="2097757" y="5379420"/>
              <a:ext cx="583637" cy="1957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组合 127"/>
          <p:cNvGrpSpPr/>
          <p:nvPr/>
        </p:nvGrpSpPr>
        <p:grpSpPr>
          <a:xfrm>
            <a:off x="9329104" y="2171403"/>
            <a:ext cx="1447415" cy="3462685"/>
            <a:chOff x="9984432" y="1949366"/>
            <a:chExt cx="1786277" cy="3727092"/>
          </a:xfrm>
        </p:grpSpPr>
        <p:sp>
          <p:nvSpPr>
            <p:cNvPr id="139" name="矩形 138"/>
            <p:cNvSpPr/>
            <p:nvPr/>
          </p:nvSpPr>
          <p:spPr>
            <a:xfrm>
              <a:off x="10348714" y="1949366"/>
              <a:ext cx="705727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M(6)</a:t>
              </a:r>
              <a:endParaRPr lang="zh-CN" altLang="en-US" dirty="0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10843474" y="2577700"/>
              <a:ext cx="731997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5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41" name="直接箭头连接符 140"/>
            <p:cNvCxnSpPr>
              <a:stCxn id="139" idx="2"/>
              <a:endCxn id="140" idx="0"/>
            </p:cNvCxnSpPr>
            <p:nvPr/>
          </p:nvCxnSpPr>
          <p:spPr>
            <a:xfrm>
              <a:off x="10701579" y="2309406"/>
              <a:ext cx="507894" cy="2682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>
              <a:stCxn id="139" idx="2"/>
              <a:endCxn id="143" idx="0"/>
            </p:cNvCxnSpPr>
            <p:nvPr/>
          </p:nvCxnSpPr>
          <p:spPr>
            <a:xfrm flipH="1">
              <a:off x="10350537" y="2309406"/>
              <a:ext cx="351042" cy="8717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矩形 142"/>
            <p:cNvSpPr/>
            <p:nvPr/>
          </p:nvSpPr>
          <p:spPr>
            <a:xfrm>
              <a:off x="9984432" y="3181136"/>
              <a:ext cx="732209" cy="3600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4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44" name="直接箭头连接符 143"/>
            <p:cNvCxnSpPr>
              <a:stCxn id="140" idx="2"/>
              <a:endCxn id="143" idx="0"/>
            </p:cNvCxnSpPr>
            <p:nvPr/>
          </p:nvCxnSpPr>
          <p:spPr>
            <a:xfrm flipH="1">
              <a:off x="10350537" y="2937740"/>
              <a:ext cx="858935" cy="2433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/>
            <p:cNvCxnSpPr>
              <a:stCxn id="140" idx="2"/>
              <a:endCxn id="146" idx="0"/>
            </p:cNvCxnSpPr>
            <p:nvPr/>
          </p:nvCxnSpPr>
          <p:spPr>
            <a:xfrm>
              <a:off x="11209473" y="2937740"/>
              <a:ext cx="203105" cy="9371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矩形 145"/>
            <p:cNvSpPr/>
            <p:nvPr/>
          </p:nvSpPr>
          <p:spPr>
            <a:xfrm>
              <a:off x="11054442" y="3874902"/>
              <a:ext cx="716267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47" name="直接箭头连接符 146"/>
            <p:cNvCxnSpPr>
              <a:stCxn id="143" idx="2"/>
              <a:endCxn id="146" idx="0"/>
            </p:cNvCxnSpPr>
            <p:nvPr/>
          </p:nvCxnSpPr>
          <p:spPr>
            <a:xfrm>
              <a:off x="10350537" y="3541176"/>
              <a:ext cx="1062040" cy="3337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147"/>
            <p:cNvSpPr/>
            <p:nvPr/>
          </p:nvSpPr>
          <p:spPr>
            <a:xfrm>
              <a:off x="9984432" y="4527755"/>
              <a:ext cx="732209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49" name="直接箭头连接符 148"/>
            <p:cNvCxnSpPr>
              <a:stCxn id="146" idx="2"/>
              <a:endCxn id="148" idx="0"/>
            </p:cNvCxnSpPr>
            <p:nvPr/>
          </p:nvCxnSpPr>
          <p:spPr>
            <a:xfrm flipH="1">
              <a:off x="10350537" y="4234942"/>
              <a:ext cx="1062039" cy="292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/>
            <p:cNvCxnSpPr>
              <a:stCxn id="146" idx="2"/>
              <a:endCxn id="151" idx="0"/>
            </p:cNvCxnSpPr>
            <p:nvPr/>
          </p:nvCxnSpPr>
          <p:spPr>
            <a:xfrm flipH="1">
              <a:off x="11324206" y="4234942"/>
              <a:ext cx="88370" cy="1081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矩形 150"/>
            <p:cNvSpPr/>
            <p:nvPr/>
          </p:nvSpPr>
          <p:spPr>
            <a:xfrm>
              <a:off x="10955525" y="5316418"/>
              <a:ext cx="737360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9984432" y="5316418"/>
              <a:ext cx="688319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</a:t>
              </a:r>
              <a:r>
                <a:rPr lang="en-US" altLang="zh-CN" dirty="0" smtClean="0"/>
                <a:t>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53" name="直接箭头连接符 152"/>
            <p:cNvCxnSpPr>
              <a:stCxn id="148" idx="2"/>
              <a:endCxn id="151" idx="0"/>
            </p:cNvCxnSpPr>
            <p:nvPr/>
          </p:nvCxnSpPr>
          <p:spPr>
            <a:xfrm>
              <a:off x="10350537" y="4887795"/>
              <a:ext cx="973669" cy="4286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/>
            <p:cNvCxnSpPr>
              <a:stCxn id="148" idx="2"/>
              <a:endCxn id="152" idx="0"/>
            </p:cNvCxnSpPr>
            <p:nvPr/>
          </p:nvCxnSpPr>
          <p:spPr>
            <a:xfrm flipH="1">
              <a:off x="10328592" y="4887795"/>
              <a:ext cx="21945" cy="4286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/>
            <p:cNvCxnSpPr>
              <a:stCxn id="143" idx="2"/>
              <a:endCxn id="148" idx="0"/>
            </p:cNvCxnSpPr>
            <p:nvPr/>
          </p:nvCxnSpPr>
          <p:spPr>
            <a:xfrm>
              <a:off x="10350537" y="3541176"/>
              <a:ext cx="0" cy="9865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圆角矩形 128"/>
          <p:cNvSpPr/>
          <p:nvPr/>
        </p:nvSpPr>
        <p:spPr>
          <a:xfrm>
            <a:off x="983432" y="2160390"/>
            <a:ext cx="7200800" cy="36448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圆角矩形 157"/>
          <p:cNvSpPr/>
          <p:nvPr/>
        </p:nvSpPr>
        <p:spPr>
          <a:xfrm>
            <a:off x="9010844" y="2116430"/>
            <a:ext cx="2053708" cy="364487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右箭头 129"/>
          <p:cNvSpPr/>
          <p:nvPr/>
        </p:nvSpPr>
        <p:spPr>
          <a:xfrm>
            <a:off x="8229930" y="3569048"/>
            <a:ext cx="648072" cy="480505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58" grpId="0" animBg="1"/>
      <p:bldP spid="1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287357" y="1052438"/>
            <a:ext cx="11089232" cy="4752975"/>
          </a:xfrm>
        </p:spPr>
        <p:txBody>
          <a:bodyPr/>
          <a:lstStyle/>
          <a:p>
            <a:pPr lvl="1">
              <a:buClr>
                <a:srgbClr val="1F497D"/>
              </a:buClr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带有备忘的递归算法</a:t>
            </a:r>
            <a:r>
              <a:rPr lang="en-US" altLang="zh-CN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MaxVal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n,v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伪代码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rgbClr val="1F497D"/>
              </a:buClr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增加全局数组做备忘录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MX[n]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，初值为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rgbClr val="1F497D"/>
              </a:buClr>
            </a:pPr>
            <a:r>
              <a:rPr lang="zh-CN" altLang="zh-CN" sz="2400" dirty="0" smtClean="0"/>
              <a:t>记录</a:t>
            </a:r>
            <a:r>
              <a:rPr lang="en-US" altLang="zh-CN" sz="2400" dirty="0"/>
              <a:t>n</a:t>
            </a:r>
            <a:r>
              <a:rPr lang="zh-CN" altLang="zh-CN" sz="2400" dirty="0"/>
              <a:t>张</a:t>
            </a:r>
            <a:r>
              <a:rPr lang="zh-CN" altLang="zh-CN" sz="2400" dirty="0" smtClean="0"/>
              <a:t>代金券</a:t>
            </a:r>
            <a:r>
              <a:rPr lang="zh-CN" altLang="en-US" sz="2400" dirty="0" smtClean="0"/>
              <a:t>时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最大</a:t>
            </a:r>
            <a:r>
              <a:rPr lang="zh-CN" altLang="zh-CN" sz="2400" dirty="0" smtClean="0"/>
              <a:t>金额</a:t>
            </a:r>
            <a:endParaRPr lang="en-US" altLang="zh-CN" sz="2400" dirty="0" smtClean="0"/>
          </a:p>
          <a:p>
            <a:pPr lvl="2">
              <a:buClr>
                <a:srgbClr val="1F497D"/>
              </a:buClr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rgbClr val="1F497D"/>
              </a:buClr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解决了重复计算问题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Clr>
                <a:srgbClr val="1F497D"/>
              </a:buClr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MaxVal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伪代码：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Clr>
                <a:srgbClr val="1F497D"/>
              </a:buClr>
              <a:buNone/>
            </a:pP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391694"/>
            <a:ext cx="8550197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12398" y="1052438"/>
            <a:ext cx="8297466" cy="929318"/>
            <a:chOff x="1001823" y="1052736"/>
            <a:chExt cx="10278753" cy="1049995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17" y="1052736"/>
              <a:ext cx="1617985" cy="998703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823" y="1073009"/>
              <a:ext cx="1617985" cy="1003395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426" y="1071521"/>
              <a:ext cx="1562073" cy="1011484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323" y="1095318"/>
              <a:ext cx="1643884" cy="998704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825" y="1095318"/>
              <a:ext cx="1700751" cy="1007413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720" y="1058313"/>
              <a:ext cx="1617985" cy="998703"/>
            </a:xfrm>
            <a:prstGeom prst="rect">
              <a:avLst/>
            </a:prstGeom>
          </p:spPr>
        </p:pic>
      </p:grpSp>
      <p:sp>
        <p:nvSpPr>
          <p:cNvPr id="129" name="圆角矩形 128"/>
          <p:cNvSpPr/>
          <p:nvPr/>
        </p:nvSpPr>
        <p:spPr>
          <a:xfrm>
            <a:off x="839416" y="2160390"/>
            <a:ext cx="7745497" cy="36448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圆角矩形 157"/>
          <p:cNvSpPr/>
          <p:nvPr/>
        </p:nvSpPr>
        <p:spPr>
          <a:xfrm>
            <a:off x="8857063" y="2116430"/>
            <a:ext cx="2639537" cy="364487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271464" y="2537121"/>
            <a:ext cx="0" cy="2919667"/>
          </a:xfrm>
          <a:prstGeom prst="straightConnector1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241847" y="2644593"/>
            <a:ext cx="461665" cy="2631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自顶向下分解问题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752184" y="2623122"/>
            <a:ext cx="461665" cy="2631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</a:rPr>
              <a:t>自底向上求解问题</a:t>
            </a:r>
            <a:endParaRPr lang="zh-CN" altLang="en-US" dirty="0">
              <a:ln>
                <a:solidFill>
                  <a:srgbClr val="00B050"/>
                </a:solidFill>
              </a:ln>
              <a:solidFill>
                <a:srgbClr val="C00000"/>
              </a:solidFill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11013635" y="2276872"/>
            <a:ext cx="0" cy="3074474"/>
          </a:xfrm>
          <a:prstGeom prst="straightConnector1">
            <a:avLst/>
          </a:prstGeom>
          <a:ln w="762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>
            <a:off x="10979586" y="2671063"/>
            <a:ext cx="461665" cy="2631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</a:rPr>
              <a:t>自底向上求解问题</a:t>
            </a:r>
            <a:endParaRPr lang="zh-CN" altLang="en-US" dirty="0">
              <a:ln>
                <a:solidFill>
                  <a:srgbClr val="00B050"/>
                </a:solidFill>
              </a:ln>
              <a:solidFill>
                <a:srgbClr val="C00000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9095109" y="2505901"/>
            <a:ext cx="0" cy="3033051"/>
          </a:xfrm>
          <a:prstGeom prst="straightConnector1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9065492" y="2726757"/>
            <a:ext cx="461665" cy="2631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自顶向下分解问题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1552077" y="2403006"/>
            <a:ext cx="6340255" cy="3231082"/>
            <a:chOff x="1315740" y="2214142"/>
            <a:chExt cx="8436532" cy="3735585"/>
          </a:xfrm>
        </p:grpSpPr>
        <p:sp>
          <p:nvSpPr>
            <p:cNvPr id="90" name="矩形 89"/>
            <p:cNvSpPr/>
            <p:nvPr/>
          </p:nvSpPr>
          <p:spPr>
            <a:xfrm>
              <a:off x="5938300" y="2214142"/>
              <a:ext cx="799572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M(6)</a:t>
              </a:r>
              <a:endParaRPr lang="zh-CN" altLang="en-US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4915210" y="2934371"/>
              <a:ext cx="747835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5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94" name="矩形 93"/>
            <p:cNvSpPr/>
            <p:nvPr/>
          </p:nvSpPr>
          <p:spPr>
            <a:xfrm>
              <a:off x="6954593" y="2934371"/>
              <a:ext cx="747052" cy="3600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4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95" name="直接箭头连接符 94"/>
            <p:cNvCxnSpPr>
              <a:stCxn id="90" idx="2"/>
              <a:endCxn id="91" idx="0"/>
            </p:cNvCxnSpPr>
            <p:nvPr/>
          </p:nvCxnSpPr>
          <p:spPr>
            <a:xfrm flipH="1">
              <a:off x="5289128" y="2574182"/>
              <a:ext cx="1048958" cy="3601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>
              <a:stCxn id="90" idx="2"/>
              <a:endCxn id="94" idx="0"/>
            </p:cNvCxnSpPr>
            <p:nvPr/>
          </p:nvCxnSpPr>
          <p:spPr>
            <a:xfrm>
              <a:off x="6338086" y="2574182"/>
              <a:ext cx="990033" cy="3601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4094482" y="3597042"/>
              <a:ext cx="748965" cy="3600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4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5315691" y="3636500"/>
              <a:ext cx="747314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6513451" y="3640450"/>
              <a:ext cx="73881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7701644" y="3634804"/>
              <a:ext cx="782976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M(2)</a:t>
              </a:r>
              <a:endParaRPr lang="zh-CN" altLang="en-US" dirty="0"/>
            </a:p>
          </p:txBody>
        </p:sp>
        <p:cxnSp>
          <p:nvCxnSpPr>
            <p:cNvPr id="105" name="直接箭头连接符 104"/>
            <p:cNvCxnSpPr>
              <a:stCxn id="91" idx="2"/>
              <a:endCxn id="101" idx="0"/>
            </p:cNvCxnSpPr>
            <p:nvPr/>
          </p:nvCxnSpPr>
          <p:spPr>
            <a:xfrm flipH="1">
              <a:off x="4468965" y="3294411"/>
              <a:ext cx="820163" cy="3026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>
              <a:stCxn id="91" idx="2"/>
              <a:endCxn id="102" idx="0"/>
            </p:cNvCxnSpPr>
            <p:nvPr/>
          </p:nvCxnSpPr>
          <p:spPr>
            <a:xfrm>
              <a:off x="5289128" y="3294411"/>
              <a:ext cx="400220" cy="342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>
              <a:stCxn id="94" idx="2"/>
              <a:endCxn id="103" idx="0"/>
            </p:cNvCxnSpPr>
            <p:nvPr/>
          </p:nvCxnSpPr>
          <p:spPr>
            <a:xfrm flipH="1">
              <a:off x="6882858" y="3294411"/>
              <a:ext cx="445261" cy="3460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>
              <a:stCxn id="94" idx="2"/>
              <a:endCxn id="104" idx="0"/>
            </p:cNvCxnSpPr>
            <p:nvPr/>
          </p:nvCxnSpPr>
          <p:spPr>
            <a:xfrm>
              <a:off x="7328119" y="3294411"/>
              <a:ext cx="765014" cy="3403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 114"/>
            <p:cNvSpPr/>
            <p:nvPr/>
          </p:nvSpPr>
          <p:spPr>
            <a:xfrm>
              <a:off x="2420396" y="4328409"/>
              <a:ext cx="745615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3564710" y="4336078"/>
              <a:ext cx="739760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25" name="直接箭头连接符 124"/>
            <p:cNvCxnSpPr>
              <a:stCxn id="101" idx="2"/>
              <a:endCxn id="115" idx="0"/>
            </p:cNvCxnSpPr>
            <p:nvPr/>
          </p:nvCxnSpPr>
          <p:spPr>
            <a:xfrm flipH="1">
              <a:off x="2793204" y="3957082"/>
              <a:ext cx="1675761" cy="3713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01" idx="2"/>
              <a:endCxn id="116" idx="0"/>
            </p:cNvCxnSpPr>
            <p:nvPr/>
          </p:nvCxnSpPr>
          <p:spPr>
            <a:xfrm flipH="1">
              <a:off x="3934591" y="3957082"/>
              <a:ext cx="534374" cy="3789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矩形 126"/>
            <p:cNvSpPr/>
            <p:nvPr/>
          </p:nvSpPr>
          <p:spPr>
            <a:xfrm>
              <a:off x="4687734" y="4331615"/>
              <a:ext cx="744437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6531777" y="4339066"/>
              <a:ext cx="741078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31" name="直接箭头连接符 130"/>
            <p:cNvCxnSpPr>
              <a:stCxn id="102" idx="2"/>
              <a:endCxn id="127" idx="0"/>
            </p:cNvCxnSpPr>
            <p:nvPr/>
          </p:nvCxnSpPr>
          <p:spPr>
            <a:xfrm flipH="1">
              <a:off x="5059952" y="3996540"/>
              <a:ext cx="629396" cy="3350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102" idx="2"/>
              <a:endCxn id="133" idx="0"/>
            </p:cNvCxnSpPr>
            <p:nvPr/>
          </p:nvCxnSpPr>
          <p:spPr>
            <a:xfrm>
              <a:off x="5689348" y="3996540"/>
              <a:ext cx="256498" cy="3318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/>
            <p:cNvSpPr/>
            <p:nvPr/>
          </p:nvSpPr>
          <p:spPr>
            <a:xfrm>
              <a:off x="5575084" y="4328409"/>
              <a:ext cx="741521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8150756" y="4329172"/>
              <a:ext cx="750269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35" name="直接箭头连接符 134"/>
            <p:cNvCxnSpPr>
              <a:stCxn id="103" idx="2"/>
              <a:endCxn id="130" idx="0"/>
            </p:cNvCxnSpPr>
            <p:nvPr/>
          </p:nvCxnSpPr>
          <p:spPr>
            <a:xfrm>
              <a:off x="6882858" y="4000489"/>
              <a:ext cx="19458" cy="3385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/>
            <p:cNvCxnSpPr>
              <a:stCxn id="103" idx="2"/>
              <a:endCxn id="137" idx="0"/>
            </p:cNvCxnSpPr>
            <p:nvPr/>
          </p:nvCxnSpPr>
          <p:spPr>
            <a:xfrm>
              <a:off x="6882858" y="4000489"/>
              <a:ext cx="840498" cy="328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矩形 136"/>
            <p:cNvSpPr/>
            <p:nvPr/>
          </p:nvSpPr>
          <p:spPr>
            <a:xfrm>
              <a:off x="7345576" y="4328737"/>
              <a:ext cx="755558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</a:t>
              </a:r>
              <a:r>
                <a:rPr lang="en-US" altLang="zh-CN" dirty="0" smtClean="0"/>
                <a:t>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8953402" y="4328409"/>
              <a:ext cx="798870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56" name="直接箭头连接符 155"/>
            <p:cNvCxnSpPr>
              <a:stCxn id="104" idx="2"/>
              <a:endCxn id="134" idx="0"/>
            </p:cNvCxnSpPr>
            <p:nvPr/>
          </p:nvCxnSpPr>
          <p:spPr>
            <a:xfrm>
              <a:off x="8093132" y="3994844"/>
              <a:ext cx="432759" cy="3343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/>
            <p:cNvCxnSpPr>
              <a:stCxn id="104" idx="2"/>
              <a:endCxn id="138" idx="0"/>
            </p:cNvCxnSpPr>
            <p:nvPr/>
          </p:nvCxnSpPr>
          <p:spPr>
            <a:xfrm>
              <a:off x="8093132" y="3994844"/>
              <a:ext cx="1259705" cy="3335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矩形 158"/>
            <p:cNvSpPr/>
            <p:nvPr/>
          </p:nvSpPr>
          <p:spPr>
            <a:xfrm>
              <a:off x="1693289" y="5019381"/>
              <a:ext cx="808935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60" name="直接箭头连接符 159"/>
            <p:cNvCxnSpPr>
              <a:stCxn id="115" idx="2"/>
              <a:endCxn id="159" idx="0"/>
            </p:cNvCxnSpPr>
            <p:nvPr/>
          </p:nvCxnSpPr>
          <p:spPr>
            <a:xfrm flipH="1">
              <a:off x="2097757" y="4688448"/>
              <a:ext cx="695447" cy="3309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>
              <a:stCxn id="115" idx="2"/>
              <a:endCxn id="162" idx="0"/>
            </p:cNvCxnSpPr>
            <p:nvPr/>
          </p:nvCxnSpPr>
          <p:spPr>
            <a:xfrm>
              <a:off x="2793204" y="4688448"/>
              <a:ext cx="171921" cy="3309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/>
            <p:cNvSpPr/>
            <p:nvPr/>
          </p:nvSpPr>
          <p:spPr>
            <a:xfrm>
              <a:off x="2590290" y="5019381"/>
              <a:ext cx="749672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3475542" y="5028174"/>
              <a:ext cx="785774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4357435" y="5026730"/>
              <a:ext cx="750048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65" name="直接箭头连接符 164"/>
            <p:cNvCxnSpPr>
              <a:stCxn id="116" idx="2"/>
              <a:endCxn id="163" idx="0"/>
            </p:cNvCxnSpPr>
            <p:nvPr/>
          </p:nvCxnSpPr>
          <p:spPr>
            <a:xfrm flipH="1">
              <a:off x="3868429" y="4696118"/>
              <a:ext cx="66162" cy="3320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/>
            <p:cNvCxnSpPr>
              <a:stCxn id="116" idx="2"/>
              <a:endCxn id="164" idx="0"/>
            </p:cNvCxnSpPr>
            <p:nvPr/>
          </p:nvCxnSpPr>
          <p:spPr>
            <a:xfrm>
              <a:off x="3934590" y="4696118"/>
              <a:ext cx="797870" cy="3306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矩形 166"/>
            <p:cNvSpPr/>
            <p:nvPr/>
          </p:nvSpPr>
          <p:spPr>
            <a:xfrm>
              <a:off x="6990379" y="5046858"/>
              <a:ext cx="788583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8071410" y="5053036"/>
              <a:ext cx="769413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69" name="直接箭头连接符 168"/>
            <p:cNvCxnSpPr>
              <a:endCxn id="167" idx="0"/>
            </p:cNvCxnSpPr>
            <p:nvPr/>
          </p:nvCxnSpPr>
          <p:spPr>
            <a:xfrm>
              <a:off x="6902316" y="4716830"/>
              <a:ext cx="482356" cy="3300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69"/>
            <p:cNvCxnSpPr>
              <a:stCxn id="130" idx="2"/>
              <a:endCxn id="168" idx="0"/>
            </p:cNvCxnSpPr>
            <p:nvPr/>
          </p:nvCxnSpPr>
          <p:spPr>
            <a:xfrm>
              <a:off x="6902316" y="4699105"/>
              <a:ext cx="1553801" cy="3539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矩形 170"/>
            <p:cNvSpPr/>
            <p:nvPr/>
          </p:nvSpPr>
          <p:spPr>
            <a:xfrm>
              <a:off x="5184806" y="5039126"/>
              <a:ext cx="753492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72" name="矩形 171"/>
            <p:cNvSpPr/>
            <p:nvPr/>
          </p:nvSpPr>
          <p:spPr>
            <a:xfrm>
              <a:off x="6030975" y="5037682"/>
              <a:ext cx="775221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73" name="直接箭头连接符 172"/>
            <p:cNvCxnSpPr>
              <a:stCxn id="127" idx="2"/>
              <a:endCxn id="171" idx="0"/>
            </p:cNvCxnSpPr>
            <p:nvPr/>
          </p:nvCxnSpPr>
          <p:spPr>
            <a:xfrm>
              <a:off x="5059952" y="4691654"/>
              <a:ext cx="501601" cy="3474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箭头连接符 173"/>
            <p:cNvCxnSpPr>
              <a:stCxn id="127" idx="2"/>
              <a:endCxn id="172" idx="0"/>
            </p:cNvCxnSpPr>
            <p:nvPr/>
          </p:nvCxnSpPr>
          <p:spPr>
            <a:xfrm>
              <a:off x="5059952" y="4691654"/>
              <a:ext cx="1358634" cy="3460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矩形 174"/>
            <p:cNvSpPr/>
            <p:nvPr/>
          </p:nvSpPr>
          <p:spPr>
            <a:xfrm>
              <a:off x="1315740" y="5589687"/>
              <a:ext cx="735217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2263358" y="5575133"/>
              <a:ext cx="836071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77" name="直接箭头连接符 176"/>
            <p:cNvCxnSpPr>
              <a:stCxn id="159" idx="2"/>
              <a:endCxn id="175" idx="0"/>
            </p:cNvCxnSpPr>
            <p:nvPr/>
          </p:nvCxnSpPr>
          <p:spPr>
            <a:xfrm flipH="1">
              <a:off x="1683349" y="5379420"/>
              <a:ext cx="414407" cy="2102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/>
            <p:cNvCxnSpPr>
              <a:stCxn id="159" idx="2"/>
              <a:endCxn id="176" idx="0"/>
            </p:cNvCxnSpPr>
            <p:nvPr/>
          </p:nvCxnSpPr>
          <p:spPr>
            <a:xfrm>
              <a:off x="2097757" y="5379420"/>
              <a:ext cx="583637" cy="1957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组合 178"/>
          <p:cNvGrpSpPr/>
          <p:nvPr/>
        </p:nvGrpSpPr>
        <p:grpSpPr>
          <a:xfrm>
            <a:off x="9474525" y="2145347"/>
            <a:ext cx="1447415" cy="3462685"/>
            <a:chOff x="9984432" y="1949366"/>
            <a:chExt cx="1786277" cy="3727092"/>
          </a:xfrm>
        </p:grpSpPr>
        <p:sp>
          <p:nvSpPr>
            <p:cNvPr id="180" name="矩形 179"/>
            <p:cNvSpPr/>
            <p:nvPr/>
          </p:nvSpPr>
          <p:spPr>
            <a:xfrm>
              <a:off x="10348714" y="1949366"/>
              <a:ext cx="705727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M(6)</a:t>
              </a:r>
              <a:endParaRPr lang="zh-CN" altLang="en-US" dirty="0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10843474" y="2577700"/>
              <a:ext cx="731997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5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82" name="直接箭头连接符 181"/>
            <p:cNvCxnSpPr>
              <a:stCxn id="180" idx="2"/>
              <a:endCxn id="181" idx="0"/>
            </p:cNvCxnSpPr>
            <p:nvPr/>
          </p:nvCxnSpPr>
          <p:spPr>
            <a:xfrm>
              <a:off x="10701579" y="2309406"/>
              <a:ext cx="507894" cy="2682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箭头连接符 182"/>
            <p:cNvCxnSpPr>
              <a:stCxn id="180" idx="2"/>
              <a:endCxn id="184" idx="0"/>
            </p:cNvCxnSpPr>
            <p:nvPr/>
          </p:nvCxnSpPr>
          <p:spPr>
            <a:xfrm flipH="1">
              <a:off x="10350537" y="2309406"/>
              <a:ext cx="351042" cy="8717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矩形 183"/>
            <p:cNvSpPr/>
            <p:nvPr/>
          </p:nvSpPr>
          <p:spPr>
            <a:xfrm>
              <a:off x="9984432" y="3181136"/>
              <a:ext cx="732209" cy="3600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4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85" name="直接箭头连接符 184"/>
            <p:cNvCxnSpPr>
              <a:stCxn id="181" idx="2"/>
              <a:endCxn id="184" idx="0"/>
            </p:cNvCxnSpPr>
            <p:nvPr/>
          </p:nvCxnSpPr>
          <p:spPr>
            <a:xfrm flipH="1">
              <a:off x="10350537" y="2937740"/>
              <a:ext cx="858935" cy="2433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/>
            <p:cNvCxnSpPr>
              <a:stCxn id="181" idx="2"/>
              <a:endCxn id="187" idx="0"/>
            </p:cNvCxnSpPr>
            <p:nvPr/>
          </p:nvCxnSpPr>
          <p:spPr>
            <a:xfrm>
              <a:off x="11209473" y="2937740"/>
              <a:ext cx="203105" cy="9371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矩形 186"/>
            <p:cNvSpPr/>
            <p:nvPr/>
          </p:nvSpPr>
          <p:spPr>
            <a:xfrm>
              <a:off x="11054442" y="3874902"/>
              <a:ext cx="716267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88" name="直接箭头连接符 187"/>
            <p:cNvCxnSpPr>
              <a:stCxn id="184" idx="2"/>
              <a:endCxn id="187" idx="0"/>
            </p:cNvCxnSpPr>
            <p:nvPr/>
          </p:nvCxnSpPr>
          <p:spPr>
            <a:xfrm>
              <a:off x="10350537" y="3541176"/>
              <a:ext cx="1062040" cy="3337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矩形 188"/>
            <p:cNvSpPr/>
            <p:nvPr/>
          </p:nvSpPr>
          <p:spPr>
            <a:xfrm>
              <a:off x="9984432" y="4527755"/>
              <a:ext cx="732209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90" name="直接箭头连接符 189"/>
            <p:cNvCxnSpPr>
              <a:stCxn id="187" idx="2"/>
              <a:endCxn id="189" idx="0"/>
            </p:cNvCxnSpPr>
            <p:nvPr/>
          </p:nvCxnSpPr>
          <p:spPr>
            <a:xfrm flipH="1">
              <a:off x="10350537" y="4234942"/>
              <a:ext cx="1062039" cy="292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箭头连接符 190"/>
            <p:cNvCxnSpPr>
              <a:stCxn id="187" idx="2"/>
              <a:endCxn id="192" idx="0"/>
            </p:cNvCxnSpPr>
            <p:nvPr/>
          </p:nvCxnSpPr>
          <p:spPr>
            <a:xfrm flipH="1">
              <a:off x="11324206" y="4234942"/>
              <a:ext cx="88370" cy="1081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矩形 191"/>
            <p:cNvSpPr/>
            <p:nvPr/>
          </p:nvSpPr>
          <p:spPr>
            <a:xfrm>
              <a:off x="10955525" y="5316418"/>
              <a:ext cx="737360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M(</a:t>
              </a:r>
              <a:r>
                <a:rPr lang="en-US" altLang="zh-CN" sz="1600" dirty="0" smtClean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93" name="矩形 192"/>
            <p:cNvSpPr/>
            <p:nvPr/>
          </p:nvSpPr>
          <p:spPr>
            <a:xfrm>
              <a:off x="9984432" y="5316418"/>
              <a:ext cx="688319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</a:t>
              </a:r>
              <a:r>
                <a:rPr lang="en-US" altLang="zh-CN" dirty="0" smtClean="0"/>
                <a:t>(</a:t>
              </a:r>
              <a:r>
                <a:rPr lang="en-US" altLang="zh-CN" sz="1600" dirty="0" smtClean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94" name="直接箭头连接符 193"/>
            <p:cNvCxnSpPr>
              <a:stCxn id="189" idx="2"/>
              <a:endCxn id="192" idx="0"/>
            </p:cNvCxnSpPr>
            <p:nvPr/>
          </p:nvCxnSpPr>
          <p:spPr>
            <a:xfrm>
              <a:off x="10350537" y="4887795"/>
              <a:ext cx="973669" cy="4286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箭头连接符 194"/>
            <p:cNvCxnSpPr>
              <a:stCxn id="189" idx="2"/>
              <a:endCxn id="193" idx="0"/>
            </p:cNvCxnSpPr>
            <p:nvPr/>
          </p:nvCxnSpPr>
          <p:spPr>
            <a:xfrm flipH="1">
              <a:off x="10328592" y="4887795"/>
              <a:ext cx="21945" cy="4286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箭头连接符 195"/>
            <p:cNvCxnSpPr>
              <a:stCxn id="184" idx="2"/>
              <a:endCxn id="189" idx="0"/>
            </p:cNvCxnSpPr>
            <p:nvPr/>
          </p:nvCxnSpPr>
          <p:spPr>
            <a:xfrm>
              <a:off x="10350537" y="3541176"/>
              <a:ext cx="0" cy="9865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直接箭头连接符 91"/>
          <p:cNvCxnSpPr/>
          <p:nvPr/>
        </p:nvCxnSpPr>
        <p:spPr>
          <a:xfrm flipV="1">
            <a:off x="8213849" y="2333557"/>
            <a:ext cx="0" cy="3074474"/>
          </a:xfrm>
          <a:prstGeom prst="straightConnector1">
            <a:avLst/>
          </a:prstGeom>
          <a:ln w="762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2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3" grpId="0"/>
      <p:bldP spid="97" grpId="0"/>
      <p:bldP spid="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求最大金额的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递推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n,v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[n])</a:t>
                </a:r>
              </a:p>
              <a:p>
                <a:pPr lvl="1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MV[n]=max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MV[n-2],</a:t>
                </a:r>
                <a:r>
                  <a:rPr lang="en-US" altLang="zh-CN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MV[n-1]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根本任务：递推求备忘录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MV[n]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的值，子问题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-&gt;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原问题，局部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最优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-&gt;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整体最优</a:t>
                </a:r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时间复杂度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O(n)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t="-1154"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9403065" y="1699693"/>
            <a:ext cx="1392157" cy="3462685"/>
            <a:chOff x="9984432" y="1949366"/>
            <a:chExt cx="1718082" cy="3727092"/>
          </a:xfrm>
        </p:grpSpPr>
        <p:sp>
          <p:nvSpPr>
            <p:cNvPr id="6" name="矩形 5"/>
            <p:cNvSpPr/>
            <p:nvPr/>
          </p:nvSpPr>
          <p:spPr>
            <a:xfrm>
              <a:off x="10348714" y="1949366"/>
              <a:ext cx="895452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MV(6)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0843473" y="2577700"/>
              <a:ext cx="648072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/>
                <a:t>5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8" name="直接箭头连接符 7"/>
            <p:cNvCxnSpPr>
              <a:stCxn id="6" idx="2"/>
              <a:endCxn id="7" idx="0"/>
            </p:cNvCxnSpPr>
            <p:nvPr/>
          </p:nvCxnSpPr>
          <p:spPr>
            <a:xfrm>
              <a:off x="10796440" y="2309406"/>
              <a:ext cx="371070" cy="2682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stCxn id="6" idx="2"/>
              <a:endCxn id="10" idx="0"/>
            </p:cNvCxnSpPr>
            <p:nvPr/>
          </p:nvCxnSpPr>
          <p:spPr>
            <a:xfrm flipH="1">
              <a:off x="10353688" y="2309406"/>
              <a:ext cx="442752" cy="8751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10029651" y="3184558"/>
              <a:ext cx="648072" cy="3600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 smtClean="0"/>
                <a:t>4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1" name="直接箭头连接符 10"/>
            <p:cNvCxnSpPr>
              <a:stCxn id="7" idx="2"/>
              <a:endCxn id="10" idx="0"/>
            </p:cNvCxnSpPr>
            <p:nvPr/>
          </p:nvCxnSpPr>
          <p:spPr>
            <a:xfrm flipH="1">
              <a:off x="10353687" y="2937740"/>
              <a:ext cx="813822" cy="24681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" idx="2"/>
              <a:endCxn id="13" idx="0"/>
            </p:cNvCxnSpPr>
            <p:nvPr/>
          </p:nvCxnSpPr>
          <p:spPr>
            <a:xfrm>
              <a:off x="11167509" y="2937740"/>
              <a:ext cx="210969" cy="9371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11054442" y="3874902"/>
              <a:ext cx="64807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4" name="直接箭头连接符 13"/>
            <p:cNvCxnSpPr>
              <a:stCxn id="10" idx="2"/>
              <a:endCxn id="13" idx="0"/>
            </p:cNvCxnSpPr>
            <p:nvPr/>
          </p:nvCxnSpPr>
          <p:spPr>
            <a:xfrm>
              <a:off x="10353687" y="3544598"/>
              <a:ext cx="1024791" cy="330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9984432" y="4527755"/>
              <a:ext cx="648072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13" idx="2"/>
              <a:endCxn id="15" idx="0"/>
            </p:cNvCxnSpPr>
            <p:nvPr/>
          </p:nvCxnSpPr>
          <p:spPr>
            <a:xfrm flipH="1">
              <a:off x="10308468" y="4234942"/>
              <a:ext cx="1070010" cy="292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3" idx="2"/>
              <a:endCxn id="18" idx="0"/>
            </p:cNvCxnSpPr>
            <p:nvPr/>
          </p:nvCxnSpPr>
          <p:spPr>
            <a:xfrm flipH="1">
              <a:off x="11244166" y="4234942"/>
              <a:ext cx="134312" cy="1081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10920129" y="5316418"/>
              <a:ext cx="648072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024679" y="5316418"/>
              <a:ext cx="648072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20" name="直接箭头连接符 19"/>
            <p:cNvCxnSpPr>
              <a:stCxn id="15" idx="2"/>
              <a:endCxn id="18" idx="0"/>
            </p:cNvCxnSpPr>
            <p:nvPr/>
          </p:nvCxnSpPr>
          <p:spPr>
            <a:xfrm>
              <a:off x="10308469" y="4887795"/>
              <a:ext cx="935697" cy="4286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5" idx="2"/>
              <a:endCxn id="19" idx="0"/>
            </p:cNvCxnSpPr>
            <p:nvPr/>
          </p:nvCxnSpPr>
          <p:spPr>
            <a:xfrm>
              <a:off x="10308468" y="4887795"/>
              <a:ext cx="40247" cy="4286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0" idx="2"/>
              <a:endCxn id="15" idx="0"/>
            </p:cNvCxnSpPr>
            <p:nvPr/>
          </p:nvCxnSpPr>
          <p:spPr>
            <a:xfrm flipH="1">
              <a:off x="10308468" y="3544598"/>
              <a:ext cx="45219" cy="9831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圆角矩形 22"/>
          <p:cNvSpPr/>
          <p:nvPr/>
        </p:nvSpPr>
        <p:spPr>
          <a:xfrm>
            <a:off x="8641039" y="1666191"/>
            <a:ext cx="2639537" cy="364487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9038008" y="1890115"/>
            <a:ext cx="0" cy="3074474"/>
          </a:xfrm>
          <a:prstGeom prst="straightConnector1">
            <a:avLst/>
          </a:prstGeom>
          <a:ln w="762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003959" y="2284306"/>
            <a:ext cx="461665" cy="2631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</a:rPr>
              <a:t>自底向上求解问题</a:t>
            </a:r>
            <a:endParaRPr lang="zh-CN" altLang="en-US" dirty="0">
              <a:ln>
                <a:solidFill>
                  <a:srgbClr val="00B05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10853544" y="4089312"/>
            <a:ext cx="792088" cy="438558"/>
          </a:xfrm>
          <a:prstGeom prst="wedgeRoundRectCallout">
            <a:avLst>
              <a:gd name="adj1" fmla="val -78801"/>
              <a:gd name="adj2" fmla="val 9997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已知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9362870" y="4747693"/>
            <a:ext cx="1392157" cy="49487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0" y="1556792"/>
            <a:ext cx="8305544" cy="40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10" y="2272986"/>
            <a:ext cx="5675519" cy="277429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递推</a:t>
                </a:r>
                <a:r>
                  <a:rPr lang="zh-CN" altLang="en-US" dirty="0" smtClean="0"/>
                  <a:t>过程</a:t>
                </a:r>
                <a:endParaRPr lang="en-US" altLang="zh-CN" dirty="0" smtClean="0"/>
              </a:p>
              <a:p>
                <a:pPr marL="342900" lvl="1" indent="-342900">
                  <a:buFont typeface="Wingdings" pitchFamily="2" charset="2"/>
                  <a:buChar char="n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MV[n]=max{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MV[n-2],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MV[n-1]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3071664" y="692696"/>
            <a:ext cx="8297466" cy="929318"/>
            <a:chOff x="1001823" y="1052736"/>
            <a:chExt cx="10278753" cy="104999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17" y="1052736"/>
              <a:ext cx="1617985" cy="99870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823" y="1073009"/>
              <a:ext cx="1617985" cy="1003395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426" y="1071521"/>
              <a:ext cx="1562073" cy="1011484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323" y="1095318"/>
              <a:ext cx="1643884" cy="998704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825" y="1095318"/>
              <a:ext cx="1700751" cy="1007413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720" y="1058313"/>
              <a:ext cx="1617985" cy="998703"/>
            </a:xfrm>
            <a:prstGeom prst="rect">
              <a:avLst/>
            </a:prstGeom>
          </p:spPr>
        </p:pic>
      </p:grp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548507"/>
              </p:ext>
            </p:extLst>
          </p:nvPr>
        </p:nvGraphicFramePr>
        <p:xfrm>
          <a:off x="1120413" y="2240181"/>
          <a:ext cx="4608510" cy="1116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547"/>
                <a:gridCol w="423581"/>
                <a:gridCol w="648071"/>
                <a:gridCol w="576064"/>
                <a:gridCol w="576064"/>
                <a:gridCol w="504056"/>
                <a:gridCol w="576064"/>
                <a:gridCol w="576063"/>
              </a:tblGrid>
              <a:tr h="322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3105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</a:tr>
              <a:tr h="3852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767408" y="2475420"/>
            <a:ext cx="353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初始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767541"/>
              </p:ext>
            </p:extLst>
          </p:nvPr>
        </p:nvGraphicFramePr>
        <p:xfrm>
          <a:off x="1120411" y="3680341"/>
          <a:ext cx="4608510" cy="1116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547"/>
                <a:gridCol w="423581"/>
                <a:gridCol w="648071"/>
                <a:gridCol w="576064"/>
                <a:gridCol w="576064"/>
                <a:gridCol w="504056"/>
                <a:gridCol w="576064"/>
                <a:gridCol w="576063"/>
              </a:tblGrid>
              <a:tr h="322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3105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</a:tr>
              <a:tr h="3852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767408" y="3915582"/>
            <a:ext cx="35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02793" y="3387380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MV[2]=max{v[2]+MV[0],MV[1]}=</a:t>
            </a:r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max{228+0,100}=228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4" name="表格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97564"/>
              </p:ext>
            </p:extLst>
          </p:nvPr>
        </p:nvGraphicFramePr>
        <p:xfrm>
          <a:off x="1120411" y="5120501"/>
          <a:ext cx="4608510" cy="1116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547"/>
                <a:gridCol w="423581"/>
                <a:gridCol w="648071"/>
                <a:gridCol w="576064"/>
                <a:gridCol w="576064"/>
                <a:gridCol w="504056"/>
                <a:gridCol w="576064"/>
                <a:gridCol w="576063"/>
              </a:tblGrid>
              <a:tr h="322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3105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</a:tr>
              <a:tr h="3852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767408" y="5355742"/>
            <a:ext cx="35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02793" y="4827540"/>
            <a:ext cx="4660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MV[3]=max{v[3]+MV[1],MV[2]}= max{200+100,228}=300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675290"/>
              </p:ext>
            </p:extLst>
          </p:nvPr>
        </p:nvGraphicFramePr>
        <p:xfrm>
          <a:off x="6452033" y="2243626"/>
          <a:ext cx="4608510" cy="1116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547"/>
                <a:gridCol w="423581"/>
                <a:gridCol w="648071"/>
                <a:gridCol w="576064"/>
                <a:gridCol w="576064"/>
                <a:gridCol w="580072"/>
                <a:gridCol w="500048"/>
                <a:gridCol w="576063"/>
              </a:tblGrid>
              <a:tr h="322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3105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</a:tr>
              <a:tr h="3852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文本框 47"/>
          <p:cNvSpPr txBox="1"/>
          <p:nvPr/>
        </p:nvSpPr>
        <p:spPr>
          <a:xfrm>
            <a:off x="6103037" y="2445034"/>
            <a:ext cx="35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887937"/>
              </p:ext>
            </p:extLst>
          </p:nvPr>
        </p:nvGraphicFramePr>
        <p:xfrm>
          <a:off x="6444996" y="3680341"/>
          <a:ext cx="4608510" cy="1116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547"/>
                <a:gridCol w="423581"/>
                <a:gridCol w="648071"/>
                <a:gridCol w="576064"/>
                <a:gridCol w="576064"/>
                <a:gridCol w="587109"/>
                <a:gridCol w="576064"/>
                <a:gridCol w="493010"/>
              </a:tblGrid>
              <a:tr h="322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3105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</a:tr>
              <a:tr h="3852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文本框 50"/>
          <p:cNvSpPr txBox="1"/>
          <p:nvPr/>
        </p:nvSpPr>
        <p:spPr>
          <a:xfrm>
            <a:off x="6096000" y="3881749"/>
            <a:ext cx="35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421099" y="1965209"/>
            <a:ext cx="4570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MV[4]=max{v[4]+MV[2],MV[3]}= max{50+228,300}=300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444996" y="3407956"/>
            <a:ext cx="4570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MV[5]=max{v[5]+MV[3],MV[4]}= max{20+300,300}=320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4" name="表格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01025"/>
              </p:ext>
            </p:extLst>
          </p:nvPr>
        </p:nvGraphicFramePr>
        <p:xfrm>
          <a:off x="6444996" y="5120501"/>
          <a:ext cx="4691565" cy="1116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677"/>
                <a:gridCol w="431215"/>
                <a:gridCol w="659750"/>
                <a:gridCol w="586446"/>
                <a:gridCol w="586446"/>
                <a:gridCol w="533902"/>
                <a:gridCol w="576064"/>
                <a:gridCol w="576065"/>
              </a:tblGrid>
              <a:tr h="322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3105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</a:tr>
              <a:tr h="3852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330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文本框 54"/>
          <p:cNvSpPr txBox="1"/>
          <p:nvPr/>
        </p:nvSpPr>
        <p:spPr>
          <a:xfrm>
            <a:off x="6096000" y="5321909"/>
            <a:ext cx="35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5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444996" y="4848116"/>
            <a:ext cx="4570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MV[6]=max{v[6]+MV[4],MV[5]}= max{30+300,320}=330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3071664" y="3284984"/>
            <a:ext cx="251184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  <p:bldP spid="43" grpId="0"/>
      <p:bldP spid="43" grpId="1"/>
      <p:bldP spid="43" grpId="2"/>
      <p:bldP spid="45" grpId="0"/>
      <p:bldP spid="46" grpId="0"/>
      <p:bldP spid="46" grpId="1"/>
      <p:bldP spid="46" grpId="2"/>
      <p:bldP spid="48" grpId="0"/>
      <p:bldP spid="51" grpId="0"/>
      <p:bldP spid="52" grpId="0"/>
      <p:bldP spid="52" grpId="1"/>
      <p:bldP spid="52" grpId="2"/>
      <p:bldP spid="53" grpId="0"/>
      <p:bldP spid="53" grpId="1"/>
      <p:bldP spid="53" grpId="2"/>
      <p:bldP spid="55" grpId="0"/>
      <p:bldP spid="56" grpId="0"/>
      <p:bldP spid="56" grpId="1"/>
      <p:bldP spid="56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lvl="1">
                  <a:buClr>
                    <a:srgbClr val="1F497D"/>
                  </a:buClr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n,v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[n])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：可求出最大金额，原问题还需要得出最大金额的组合？</a:t>
                </a:r>
                <a:endParaRPr lang="en-US" altLang="zh-C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Clr>
                    <a:srgbClr val="1F497D"/>
                  </a:buClr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原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问题：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问题讨论：给定一排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张代金卷，其面值为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…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正整数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j)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。请问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如何选择代金卷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，使得在其原始位置不相邻的条件下，总金额最大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？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t="-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98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00332" y="1052289"/>
                <a:ext cx="11089232" cy="4752975"/>
              </a:xfrm>
            </p:spPr>
            <p:txBody>
              <a:bodyPr/>
              <a:lstStyle/>
              <a:p>
                <a:pPr lvl="1">
                  <a:buClr>
                    <a:srgbClr val="1F497D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确定选择方案算法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算法最后一步得出最大金额，回退找出选择方案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增加记录数组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rec[n]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，递推运算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时记录卷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是否选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buClr>
                    <a:srgbClr val="1F497D"/>
                  </a:buClr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依据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]=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MV[i-2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],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MV[i-1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lvl="3">
                  <a:buClr>
                    <a:srgbClr val="1F497D"/>
                  </a:buClr>
                </a:pPr>
                <a:endPara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得出全局最优后，回退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考察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开始回退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3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卷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，再考察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rec[i-2],</a:t>
                </a:r>
              </a:p>
              <a:p>
                <a:pPr marL="1371600" lvl="3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判断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i-2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商品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是否被选择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]=0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时，不选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卷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，再考察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rec[i-1],</a:t>
                </a:r>
              </a:p>
              <a:p>
                <a:pPr marL="1371600" lvl="3" indent="0">
                  <a:buNone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判断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i-1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商品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是否被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Clr>
                    <a:srgbClr val="1F497D"/>
                  </a:buClr>
                  <a:buNone/>
                </a:pPr>
                <a:endParaRPr lang="en-US" altLang="zh-CN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时间复杂度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T(n)=?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endParaRPr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00332" y="1052289"/>
                <a:ext cx="11089232" cy="4752975"/>
              </a:xfrm>
              <a:blipFill rotWithShape="0">
                <a:blip r:embed="rId2"/>
                <a:stretch>
                  <a:fillRect t="-770" b="-20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2351584" y="2492895"/>
            <a:ext cx="2409080" cy="675008"/>
            <a:chOff x="2171404" y="2009927"/>
            <a:chExt cx="2553521" cy="794571"/>
          </a:xfrm>
        </p:grpSpPr>
        <p:sp>
          <p:nvSpPr>
            <p:cNvPr id="16" name="文本框 8197"/>
            <p:cNvSpPr txBox="1">
              <a:spLocks noChangeArrowheads="1"/>
            </p:cNvSpPr>
            <p:nvPr/>
          </p:nvSpPr>
          <p:spPr bwMode="auto">
            <a:xfrm>
              <a:off x="2171404" y="2169277"/>
              <a:ext cx="934853" cy="470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dirty="0" smtClean="0">
                  <a:cs typeface="Times New Roman" panose="02020603050405020304" pitchFamily="18" charset="0"/>
                </a:rPr>
                <a:t>rec</a:t>
              </a:r>
              <a:r>
                <a:rPr lang="en-US" altLang="zh-CN" sz="2000" dirty="0" smtClean="0"/>
                <a:t>[</a:t>
              </a:r>
              <a:r>
                <a:rPr lang="en-US" altLang="zh-CN" sz="2000" dirty="0" err="1" smtClean="0"/>
                <a:t>i</a:t>
              </a:r>
              <a:r>
                <a:rPr lang="en-US" altLang="zh-CN" sz="2000" dirty="0" smtClean="0"/>
                <a:t>]=</a:t>
              </a:r>
              <a:endParaRPr lang="en-US" altLang="zh-CN" sz="2000" dirty="0"/>
            </a:p>
          </p:txBody>
        </p:sp>
        <p:sp>
          <p:nvSpPr>
            <p:cNvPr id="19" name="左大括号 8198"/>
            <p:cNvSpPr>
              <a:spLocks/>
            </p:cNvSpPr>
            <p:nvPr/>
          </p:nvSpPr>
          <p:spPr bwMode="auto">
            <a:xfrm>
              <a:off x="3010190" y="2111740"/>
              <a:ext cx="77118" cy="565434"/>
            </a:xfrm>
            <a:prstGeom prst="leftBrace">
              <a:avLst>
                <a:gd name="adj1" fmla="val 1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400"/>
            </a:p>
          </p:txBody>
        </p:sp>
        <p:sp>
          <p:nvSpPr>
            <p:cNvPr id="20" name="文本框 8200"/>
            <p:cNvSpPr txBox="1">
              <a:spLocks noChangeArrowheads="1"/>
            </p:cNvSpPr>
            <p:nvPr/>
          </p:nvSpPr>
          <p:spPr bwMode="auto">
            <a:xfrm>
              <a:off x="3101990" y="2333517"/>
              <a:ext cx="1622935" cy="470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dirty="0" smtClean="0"/>
                <a:t>0</a:t>
              </a:r>
              <a:r>
                <a:rPr lang="zh-CN" altLang="en-US" sz="2000" dirty="0" smtClean="0"/>
                <a:t>，不选</a:t>
              </a:r>
              <a:r>
                <a:rPr lang="zh-CN" altLang="en-US" sz="2000" dirty="0"/>
                <a:t>卷</a:t>
              </a:r>
              <a:r>
                <a:rPr lang="en-US" altLang="zh-CN" sz="2000" dirty="0" err="1" smtClean="0"/>
                <a:t>i</a:t>
              </a:r>
              <a:endParaRPr lang="en-US" altLang="zh-CN" sz="2000" dirty="0"/>
            </a:p>
          </p:txBody>
        </p:sp>
        <p:sp>
          <p:nvSpPr>
            <p:cNvPr id="21" name="文本框 8199"/>
            <p:cNvSpPr txBox="1">
              <a:spLocks noChangeArrowheads="1"/>
            </p:cNvSpPr>
            <p:nvPr/>
          </p:nvSpPr>
          <p:spPr bwMode="auto">
            <a:xfrm>
              <a:off x="3093065" y="2009927"/>
              <a:ext cx="1493861" cy="470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dirty="0" smtClean="0"/>
                <a:t>1</a:t>
              </a:r>
              <a:r>
                <a:rPr lang="zh-CN" altLang="en-US" sz="2000" dirty="0" smtClean="0"/>
                <a:t>，选择</a:t>
              </a:r>
              <a:r>
                <a:rPr lang="zh-CN" altLang="en-US" sz="2000" dirty="0"/>
                <a:t>卷</a:t>
              </a:r>
              <a:r>
                <a:rPr lang="en-US" altLang="zh-CN" sz="2000" dirty="0" err="1" smtClean="0"/>
                <a:t>i</a:t>
              </a:r>
              <a:endParaRPr lang="en-US" altLang="zh-CN" sz="2000" dirty="0"/>
            </a:p>
          </p:txBody>
        </p:sp>
      </p:grp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1676"/>
              </p:ext>
            </p:extLst>
          </p:nvPr>
        </p:nvGraphicFramePr>
        <p:xfrm>
          <a:off x="1453383" y="4977160"/>
          <a:ext cx="4704268" cy="1188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380"/>
                <a:gridCol w="431215"/>
                <a:gridCol w="659750"/>
                <a:gridCol w="586446"/>
                <a:gridCol w="586446"/>
                <a:gridCol w="533902"/>
                <a:gridCol w="576064"/>
                <a:gridCol w="576065"/>
              </a:tblGrid>
              <a:tr h="297036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297036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rec[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297036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V[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</a:tr>
              <a:tr h="297036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MV[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330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圆角矩形 22"/>
          <p:cNvSpPr/>
          <p:nvPr/>
        </p:nvSpPr>
        <p:spPr>
          <a:xfrm>
            <a:off x="5618428" y="5229200"/>
            <a:ext cx="415770" cy="307777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934196" y="5229200"/>
            <a:ext cx="415770" cy="307777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711624" y="5237992"/>
            <a:ext cx="415770" cy="307777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标注 4"/>
          <p:cNvSpPr/>
          <p:nvPr/>
        </p:nvSpPr>
        <p:spPr>
          <a:xfrm>
            <a:off x="1304280" y="2492896"/>
            <a:ext cx="650650" cy="274898"/>
          </a:xfrm>
          <a:prstGeom prst="wedgeRectCallout">
            <a:avLst>
              <a:gd name="adj1" fmla="val 120577"/>
              <a:gd name="adj2" fmla="val 590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局部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27" y="0"/>
            <a:ext cx="5783413" cy="68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一、基本概念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课堂练习</a:t>
            </a:r>
            <a:r>
              <a:rPr lang="en-US" altLang="zh-CN" dirty="0" smtClean="0">
                <a:solidFill>
                  <a:srgbClr val="FF0000"/>
                </a:solidFill>
              </a:rPr>
              <a:t>4-2:</a:t>
            </a:r>
            <a:r>
              <a:rPr lang="zh-CN" altLang="en-US" dirty="0" smtClean="0">
                <a:solidFill>
                  <a:srgbClr val="FF0000"/>
                </a:solidFill>
              </a:rPr>
              <a:t>执行实例（课后作业）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26" y="1032833"/>
            <a:ext cx="931912" cy="575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7" y="1030130"/>
            <a:ext cx="931911" cy="5779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318" y="1025471"/>
            <a:ext cx="899708" cy="582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42" y="1044965"/>
            <a:ext cx="946827" cy="5752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05" y="1052438"/>
            <a:ext cx="979582" cy="580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89" y="1038416"/>
            <a:ext cx="931912" cy="575223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43136"/>
              </p:ext>
            </p:extLst>
          </p:nvPr>
        </p:nvGraphicFramePr>
        <p:xfrm>
          <a:off x="911424" y="4090832"/>
          <a:ext cx="4704268" cy="1188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380"/>
                <a:gridCol w="431215"/>
                <a:gridCol w="659750"/>
                <a:gridCol w="586446"/>
                <a:gridCol w="586446"/>
                <a:gridCol w="533902"/>
                <a:gridCol w="576064"/>
                <a:gridCol w="576065"/>
              </a:tblGrid>
              <a:tr h="297036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297036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V[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</a:tr>
              <a:tr h="297036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MV[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endParaRPr lang="zh-CN" altLang="en-US" dirty="0"/>
                    </a:p>
                  </a:txBody>
                  <a:tcPr/>
                </a:tc>
              </a:tr>
              <a:tr h="297036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rec[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接箭头连接符 12"/>
          <p:cNvCxnSpPr/>
          <p:nvPr/>
        </p:nvCxnSpPr>
        <p:spPr>
          <a:xfrm flipV="1">
            <a:off x="4655840" y="4797152"/>
            <a:ext cx="842214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655840" y="5085184"/>
            <a:ext cx="93610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23" y="-38844"/>
            <a:ext cx="5817662" cy="6927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57073" y="2667410"/>
                <a:ext cx="53837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MV[n]=max{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+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MV[n-2],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MV[n-1]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73" y="2667410"/>
                <a:ext cx="5383782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2000" r="-680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1055440" y="3155343"/>
            <a:ext cx="2409080" cy="675008"/>
            <a:chOff x="2171404" y="2009927"/>
            <a:chExt cx="2553521" cy="794571"/>
          </a:xfrm>
        </p:grpSpPr>
        <p:sp>
          <p:nvSpPr>
            <p:cNvPr id="17" name="文本框 8197"/>
            <p:cNvSpPr txBox="1">
              <a:spLocks noChangeArrowheads="1"/>
            </p:cNvSpPr>
            <p:nvPr/>
          </p:nvSpPr>
          <p:spPr bwMode="auto">
            <a:xfrm>
              <a:off x="2171404" y="2169277"/>
              <a:ext cx="934853" cy="470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dirty="0" smtClean="0">
                  <a:cs typeface="Times New Roman" panose="02020603050405020304" pitchFamily="18" charset="0"/>
                </a:rPr>
                <a:t>rec</a:t>
              </a:r>
              <a:r>
                <a:rPr lang="en-US" altLang="zh-CN" sz="2000" dirty="0" smtClean="0"/>
                <a:t>[</a:t>
              </a:r>
              <a:r>
                <a:rPr lang="en-US" altLang="zh-CN" sz="2000" dirty="0" err="1" smtClean="0"/>
                <a:t>i</a:t>
              </a:r>
              <a:r>
                <a:rPr lang="en-US" altLang="zh-CN" sz="2000" dirty="0" smtClean="0"/>
                <a:t>]=</a:t>
              </a:r>
              <a:endParaRPr lang="en-US" altLang="zh-CN" sz="2000" dirty="0"/>
            </a:p>
          </p:txBody>
        </p:sp>
        <p:sp>
          <p:nvSpPr>
            <p:cNvPr id="18" name="左大括号 8198"/>
            <p:cNvSpPr>
              <a:spLocks/>
            </p:cNvSpPr>
            <p:nvPr/>
          </p:nvSpPr>
          <p:spPr bwMode="auto">
            <a:xfrm>
              <a:off x="3010190" y="2111740"/>
              <a:ext cx="77118" cy="565434"/>
            </a:xfrm>
            <a:prstGeom prst="leftBrace">
              <a:avLst>
                <a:gd name="adj1" fmla="val 1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400"/>
            </a:p>
          </p:txBody>
        </p:sp>
        <p:sp>
          <p:nvSpPr>
            <p:cNvPr id="19" name="文本框 8200"/>
            <p:cNvSpPr txBox="1">
              <a:spLocks noChangeArrowheads="1"/>
            </p:cNvSpPr>
            <p:nvPr/>
          </p:nvSpPr>
          <p:spPr bwMode="auto">
            <a:xfrm>
              <a:off x="3101990" y="2333517"/>
              <a:ext cx="1622935" cy="470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dirty="0" smtClean="0"/>
                <a:t>0</a:t>
              </a:r>
              <a:r>
                <a:rPr lang="zh-CN" altLang="en-US" sz="2000" dirty="0" smtClean="0"/>
                <a:t>，不选</a:t>
              </a:r>
              <a:r>
                <a:rPr lang="zh-CN" altLang="en-US" sz="2000" dirty="0"/>
                <a:t>卷</a:t>
              </a:r>
              <a:r>
                <a:rPr lang="en-US" altLang="zh-CN" sz="2000" dirty="0" err="1" smtClean="0"/>
                <a:t>i</a:t>
              </a:r>
              <a:endParaRPr lang="en-US" altLang="zh-CN" sz="2000" dirty="0"/>
            </a:p>
          </p:txBody>
        </p:sp>
        <p:sp>
          <p:nvSpPr>
            <p:cNvPr id="20" name="文本框 8199"/>
            <p:cNvSpPr txBox="1">
              <a:spLocks noChangeArrowheads="1"/>
            </p:cNvSpPr>
            <p:nvPr/>
          </p:nvSpPr>
          <p:spPr bwMode="auto">
            <a:xfrm>
              <a:off x="3093065" y="2009927"/>
              <a:ext cx="1493861" cy="470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dirty="0" smtClean="0"/>
                <a:t>1</a:t>
              </a:r>
              <a:r>
                <a:rPr lang="zh-CN" altLang="en-US" sz="2000" dirty="0" smtClean="0"/>
                <a:t>，选择</a:t>
              </a:r>
              <a:r>
                <a:rPr lang="zh-CN" altLang="en-US" sz="2000" dirty="0"/>
                <a:t>卷</a:t>
              </a:r>
              <a:r>
                <a:rPr lang="en-US" altLang="zh-CN" sz="2000" dirty="0" err="1" smtClean="0"/>
                <a:t>i</a:t>
              </a:r>
              <a:endParaRPr lang="en-US" altLang="zh-C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00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b="1" dirty="0" smtClean="0"/>
              <a:t>动态规划：解决</a:t>
            </a:r>
            <a:r>
              <a:rPr lang="zh-CN" altLang="en-US" b="1" dirty="0"/>
              <a:t>多阶段决策最优化的</a:t>
            </a:r>
            <a:r>
              <a:rPr lang="zh-CN" altLang="en-US" b="1" dirty="0" smtClean="0"/>
              <a:t>过程称为</a:t>
            </a:r>
            <a:r>
              <a:rPr lang="zh-CN" altLang="en-US" b="1" dirty="0"/>
              <a:t>动态规划方法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核心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备忘录</a:t>
            </a:r>
            <a:endParaRPr lang="zh-CN" altLang="en-US" b="1" dirty="0"/>
          </a:p>
        </p:txBody>
      </p:sp>
      <p:sp>
        <p:nvSpPr>
          <p:cNvPr id="5" name="圆角矩形 4"/>
          <p:cNvSpPr/>
          <p:nvPr/>
        </p:nvSpPr>
        <p:spPr>
          <a:xfrm>
            <a:off x="1657227" y="3717032"/>
            <a:ext cx="2088232" cy="864096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代金券最优选择问题</a:t>
            </a:r>
            <a:endParaRPr lang="zh-CN" altLang="en-US" sz="2400" dirty="0"/>
          </a:p>
        </p:txBody>
      </p:sp>
      <p:sp>
        <p:nvSpPr>
          <p:cNvPr id="6" name="圆角矩形 5"/>
          <p:cNvSpPr/>
          <p:nvPr/>
        </p:nvSpPr>
        <p:spPr>
          <a:xfrm>
            <a:off x="5069060" y="2257543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蛮力枚举</a:t>
            </a:r>
            <a:endParaRPr lang="zh-CN" altLang="en-US" sz="2400" dirty="0"/>
          </a:p>
        </p:txBody>
      </p:sp>
      <p:sp>
        <p:nvSpPr>
          <p:cNvPr id="9" name="圆角矩形 8"/>
          <p:cNvSpPr/>
          <p:nvPr/>
        </p:nvSpPr>
        <p:spPr>
          <a:xfrm>
            <a:off x="5069060" y="378904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备忘递归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求最优算法</a:t>
            </a:r>
            <a:endParaRPr lang="zh-CN" altLang="en-US" sz="2400" dirty="0"/>
          </a:p>
        </p:txBody>
      </p:sp>
      <p:sp>
        <p:nvSpPr>
          <p:cNvPr id="10" name="圆角矩形 9"/>
          <p:cNvSpPr/>
          <p:nvPr/>
        </p:nvSpPr>
        <p:spPr>
          <a:xfrm>
            <a:off x="5069060" y="5320537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备忘录求最优递</a:t>
            </a:r>
            <a:r>
              <a:rPr lang="zh-CN" altLang="en-US" sz="2400" dirty="0"/>
              <a:t>推</a:t>
            </a:r>
            <a:r>
              <a:rPr lang="zh-CN" altLang="en-US" sz="2400" dirty="0" smtClean="0"/>
              <a:t>算法</a:t>
            </a:r>
            <a:endParaRPr lang="zh-CN" altLang="en-US" sz="2400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844924" y="2905318"/>
            <a:ext cx="1125442" cy="842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844153" y="4139303"/>
            <a:ext cx="1169993" cy="97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844153" y="4566948"/>
            <a:ext cx="1126213" cy="10222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853036" y="3467712"/>
            <a:ext cx="2546966" cy="2841608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标注 23"/>
          <p:cNvSpPr/>
          <p:nvPr/>
        </p:nvSpPr>
        <p:spPr>
          <a:xfrm>
            <a:off x="8408114" y="3573016"/>
            <a:ext cx="2008366" cy="936104"/>
          </a:xfrm>
          <a:prstGeom prst="wedgeRoundRectCallout">
            <a:avLst>
              <a:gd name="adj1" fmla="val -100365"/>
              <a:gd name="adj2" fmla="val 927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动态规划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140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9" grpId="0" animBg="1"/>
      <p:bldP spid="10" grpId="0" animBg="1"/>
      <p:bldP spid="22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b="1" dirty="0" smtClean="0"/>
              <a:t>动态规划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核心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备忘录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4151784" y="231016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备忘递归算法</a:t>
            </a:r>
            <a:endParaRPr lang="zh-CN" altLang="en-US" sz="2000" dirty="0"/>
          </a:p>
        </p:txBody>
      </p:sp>
      <p:sp>
        <p:nvSpPr>
          <p:cNvPr id="10" name="圆角矩形 9"/>
          <p:cNvSpPr/>
          <p:nvPr/>
        </p:nvSpPr>
        <p:spPr>
          <a:xfrm>
            <a:off x="6618884" y="231016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备忘录递</a:t>
            </a:r>
            <a:r>
              <a:rPr lang="zh-CN" altLang="en-US" sz="2000" dirty="0"/>
              <a:t>推</a:t>
            </a:r>
            <a:r>
              <a:rPr lang="zh-CN" altLang="en-US" sz="2000" dirty="0" smtClean="0"/>
              <a:t>算法</a:t>
            </a:r>
            <a:endParaRPr lang="zh-CN" altLang="en-US" sz="2000" dirty="0"/>
          </a:p>
        </p:txBody>
      </p:sp>
      <p:sp>
        <p:nvSpPr>
          <p:cNvPr id="22" name="圆角矩形 21"/>
          <p:cNvSpPr/>
          <p:nvPr/>
        </p:nvSpPr>
        <p:spPr>
          <a:xfrm>
            <a:off x="4007768" y="1988840"/>
            <a:ext cx="4843364" cy="165618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356320"/>
              </p:ext>
            </p:extLst>
          </p:nvPr>
        </p:nvGraphicFramePr>
        <p:xfrm>
          <a:off x="2248024" y="3917086"/>
          <a:ext cx="8127999" cy="116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递归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递推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相同</a:t>
                      </a:r>
                      <a:endParaRPr lang="zh-CN" alt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分解问题为子问题，寻找递推关系</a:t>
                      </a:r>
                      <a:endParaRPr lang="zh-CN" alt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不同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自顶向下</a:t>
                      </a:r>
                      <a:r>
                        <a:rPr lang="en-US" altLang="zh-CN" sz="2000" b="1" dirty="0" smtClean="0"/>
                        <a:t>-</a:t>
                      </a:r>
                      <a:r>
                        <a:rPr lang="zh-CN" altLang="en-US" sz="2000" b="1" dirty="0" smtClean="0"/>
                        <a:t>自底向上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自底向上</a:t>
                      </a:r>
                      <a:endParaRPr lang="zh-CN" alt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圆角矩形标注 15"/>
          <p:cNvSpPr/>
          <p:nvPr/>
        </p:nvSpPr>
        <p:spPr>
          <a:xfrm>
            <a:off x="9876163" y="1967594"/>
            <a:ext cx="789926" cy="864096"/>
          </a:xfrm>
          <a:prstGeom prst="wedgeRoundRectCallout">
            <a:avLst>
              <a:gd name="adj1" fmla="val -281660"/>
              <a:gd name="adj2" fmla="val 110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高效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1037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第四章 动态规划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223792" y="1772816"/>
            <a:ext cx="4032448" cy="2664296"/>
          </a:xfrm>
        </p:spPr>
        <p:txBody>
          <a:bodyPr/>
          <a:lstStyle/>
          <a:p>
            <a:pPr algn="ctr"/>
            <a:endParaRPr lang="en-US" altLang="zh-CN" dirty="0" smtClean="0"/>
          </a:p>
          <a:p>
            <a:r>
              <a:rPr lang="zh-CN" altLang="en-US" dirty="0" smtClean="0"/>
              <a:t>一、</a:t>
            </a:r>
            <a:r>
              <a:rPr lang="zh-CN" altLang="en-US" dirty="0"/>
              <a:t>基本</a:t>
            </a:r>
            <a:r>
              <a:rPr lang="zh-CN" altLang="en-US" dirty="0" smtClean="0"/>
              <a:t>概念</a:t>
            </a:r>
            <a:endParaRPr lang="en-US" altLang="zh-CN" dirty="0" smtClean="0"/>
          </a:p>
          <a:p>
            <a:r>
              <a:rPr lang="zh-CN" altLang="en-US" dirty="0" smtClean="0"/>
              <a:t>二、</a:t>
            </a:r>
            <a:r>
              <a:rPr lang="en-US" altLang="zh-CN" dirty="0" smtClean="0"/>
              <a:t>0-1</a:t>
            </a:r>
            <a:r>
              <a:rPr lang="zh-CN" altLang="en-US" dirty="0" smtClean="0"/>
              <a:t>背包问题</a:t>
            </a:r>
            <a:endParaRPr lang="en-US" altLang="zh-CN" dirty="0" smtClean="0"/>
          </a:p>
          <a:p>
            <a:r>
              <a:rPr lang="zh-CN" altLang="en-US" dirty="0" smtClean="0"/>
              <a:t>三、甘蔗切割问题</a:t>
            </a:r>
            <a:endParaRPr lang="en-US" altLang="zh-CN" dirty="0" smtClean="0"/>
          </a:p>
          <a:p>
            <a:r>
              <a:rPr lang="zh-CN" altLang="en-US" dirty="0"/>
              <a:t>四</a:t>
            </a:r>
            <a:r>
              <a:rPr lang="zh-CN" altLang="en-US" dirty="0" smtClean="0"/>
              <a:t>、矩阵连乘问题</a:t>
            </a:r>
            <a:endParaRPr lang="en-US" altLang="zh-CN" dirty="0" smtClean="0"/>
          </a:p>
          <a:p>
            <a:pPr marL="0" indent="0" algn="ctr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051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一、基本概念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树立目标，朴素踏实，坚持不懈</a:t>
            </a:r>
            <a:r>
              <a:rPr lang="en-US" altLang="zh-CN" dirty="0" smtClean="0">
                <a:solidFill>
                  <a:srgbClr val="FF0000"/>
                </a:solidFill>
              </a:rPr>
              <a:t>——</a:t>
            </a:r>
            <a:r>
              <a:rPr lang="zh-CN" altLang="en-US" dirty="0" smtClean="0"/>
              <a:t>高效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4861545" y="2094350"/>
            <a:ext cx="1392157" cy="3462685"/>
            <a:chOff x="9984432" y="1949366"/>
            <a:chExt cx="1718082" cy="3727092"/>
          </a:xfrm>
        </p:grpSpPr>
        <p:sp>
          <p:nvSpPr>
            <p:cNvPr id="6" name="矩形 5"/>
            <p:cNvSpPr/>
            <p:nvPr/>
          </p:nvSpPr>
          <p:spPr>
            <a:xfrm>
              <a:off x="10348714" y="1949366"/>
              <a:ext cx="895452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MV(6)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0843473" y="2577700"/>
              <a:ext cx="648072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/>
                <a:t>5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8" name="直接箭头连接符 7"/>
            <p:cNvCxnSpPr>
              <a:stCxn id="6" idx="2"/>
              <a:endCxn id="7" idx="0"/>
            </p:cNvCxnSpPr>
            <p:nvPr/>
          </p:nvCxnSpPr>
          <p:spPr>
            <a:xfrm>
              <a:off x="10796440" y="2309406"/>
              <a:ext cx="371070" cy="2682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stCxn id="6" idx="2"/>
              <a:endCxn id="10" idx="0"/>
            </p:cNvCxnSpPr>
            <p:nvPr/>
          </p:nvCxnSpPr>
          <p:spPr>
            <a:xfrm flipH="1">
              <a:off x="10353688" y="2309406"/>
              <a:ext cx="442752" cy="8751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10029651" y="3184558"/>
              <a:ext cx="648072" cy="3600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 smtClean="0"/>
                <a:t>4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1" name="直接箭头连接符 10"/>
            <p:cNvCxnSpPr>
              <a:stCxn id="7" idx="2"/>
              <a:endCxn id="10" idx="0"/>
            </p:cNvCxnSpPr>
            <p:nvPr/>
          </p:nvCxnSpPr>
          <p:spPr>
            <a:xfrm flipH="1">
              <a:off x="10353687" y="2937740"/>
              <a:ext cx="813822" cy="24681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" idx="2"/>
              <a:endCxn id="13" idx="0"/>
            </p:cNvCxnSpPr>
            <p:nvPr/>
          </p:nvCxnSpPr>
          <p:spPr>
            <a:xfrm>
              <a:off x="11167509" y="2937740"/>
              <a:ext cx="210969" cy="9371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11054442" y="3874902"/>
              <a:ext cx="64807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4" name="直接箭头连接符 13"/>
            <p:cNvCxnSpPr>
              <a:stCxn id="10" idx="2"/>
              <a:endCxn id="13" idx="0"/>
            </p:cNvCxnSpPr>
            <p:nvPr/>
          </p:nvCxnSpPr>
          <p:spPr>
            <a:xfrm>
              <a:off x="10353687" y="3544598"/>
              <a:ext cx="1024791" cy="330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9984432" y="4527755"/>
              <a:ext cx="648072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13" idx="2"/>
              <a:endCxn id="15" idx="0"/>
            </p:cNvCxnSpPr>
            <p:nvPr/>
          </p:nvCxnSpPr>
          <p:spPr>
            <a:xfrm flipH="1">
              <a:off x="10308468" y="4234942"/>
              <a:ext cx="1070010" cy="292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3" idx="2"/>
              <a:endCxn id="18" idx="0"/>
            </p:cNvCxnSpPr>
            <p:nvPr/>
          </p:nvCxnSpPr>
          <p:spPr>
            <a:xfrm flipH="1">
              <a:off x="11244166" y="4234942"/>
              <a:ext cx="134312" cy="1081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10920129" y="5316418"/>
              <a:ext cx="648072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024679" y="5316418"/>
              <a:ext cx="648072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(</a:t>
              </a:r>
              <a:r>
                <a:rPr lang="en-US" altLang="zh-CN" sz="1600" dirty="0"/>
                <a:t>0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20" name="直接箭头连接符 19"/>
            <p:cNvCxnSpPr>
              <a:stCxn id="15" idx="2"/>
              <a:endCxn id="18" idx="0"/>
            </p:cNvCxnSpPr>
            <p:nvPr/>
          </p:nvCxnSpPr>
          <p:spPr>
            <a:xfrm>
              <a:off x="10308469" y="4887795"/>
              <a:ext cx="935697" cy="4286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5" idx="2"/>
              <a:endCxn id="19" idx="0"/>
            </p:cNvCxnSpPr>
            <p:nvPr/>
          </p:nvCxnSpPr>
          <p:spPr>
            <a:xfrm>
              <a:off x="10308468" y="4887795"/>
              <a:ext cx="40247" cy="4286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0" idx="2"/>
              <a:endCxn id="15" idx="0"/>
            </p:cNvCxnSpPr>
            <p:nvPr/>
          </p:nvCxnSpPr>
          <p:spPr>
            <a:xfrm flipH="1">
              <a:off x="10308468" y="3544598"/>
              <a:ext cx="45219" cy="9831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圆角矩形 22"/>
          <p:cNvSpPr/>
          <p:nvPr/>
        </p:nvSpPr>
        <p:spPr>
          <a:xfrm>
            <a:off x="4099519" y="2060848"/>
            <a:ext cx="2639537" cy="364487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4496488" y="2284772"/>
            <a:ext cx="0" cy="3074474"/>
          </a:xfrm>
          <a:prstGeom prst="straightConnector1">
            <a:avLst/>
          </a:prstGeom>
          <a:ln w="762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462439" y="2678963"/>
            <a:ext cx="461665" cy="2631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</a:rPr>
              <a:t>自底向上求解问题</a:t>
            </a:r>
            <a:endParaRPr lang="zh-CN" altLang="en-US" dirty="0">
              <a:ln>
                <a:solidFill>
                  <a:srgbClr val="00B05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821350" y="5142350"/>
            <a:ext cx="1392157" cy="49487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标注 27"/>
          <p:cNvSpPr/>
          <p:nvPr/>
        </p:nvSpPr>
        <p:spPr>
          <a:xfrm>
            <a:off x="7536160" y="3086130"/>
            <a:ext cx="792088" cy="438558"/>
          </a:xfrm>
          <a:prstGeom prst="wedgeRoundRectCallout">
            <a:avLst>
              <a:gd name="adj1" fmla="val -205787"/>
              <a:gd name="adj2" fmla="val 14584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朴实</a:t>
            </a:r>
          </a:p>
        </p:txBody>
      </p:sp>
    </p:spTree>
    <p:extLst>
      <p:ext uri="{BB962C8B-B14F-4D97-AF65-F5344CB8AC3E}">
        <p14:creationId xmlns:p14="http://schemas.microsoft.com/office/powerpoint/2010/main" val="203482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一、基本概念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设计动态规划算法的一般步骤</a:t>
            </a:r>
            <a:endParaRPr lang="en-US" altLang="zh-CN" dirty="0" smtClean="0"/>
          </a:p>
          <a:p>
            <a:pPr lvl="1"/>
            <a:r>
              <a:rPr lang="zh-CN" altLang="en-US" dirty="0"/>
              <a:t>给</a:t>
            </a:r>
            <a:r>
              <a:rPr lang="zh-CN" altLang="en-US" dirty="0" smtClean="0"/>
              <a:t>出问题表示</a:t>
            </a:r>
            <a:r>
              <a:rPr lang="en-US" altLang="zh-CN" dirty="0" smtClean="0"/>
              <a:t>-</a:t>
            </a:r>
            <a:r>
              <a:rPr lang="zh-CN" altLang="en-US" dirty="0" smtClean="0"/>
              <a:t>明确备忘录形式</a:t>
            </a:r>
            <a:endParaRPr lang="en-US" altLang="zh-CN" dirty="0" smtClean="0"/>
          </a:p>
          <a:p>
            <a:pPr lvl="2"/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：一排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张代金卷可选，在不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相邻的条件下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最大总金额</a:t>
            </a:r>
            <a:endParaRPr lang="en-US" altLang="zh-CN" sz="2200" dirty="0" smtClean="0"/>
          </a:p>
          <a:p>
            <a:pPr lvl="2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明确原始问题</a:t>
            </a:r>
            <a:r>
              <a:rPr lang="en-US" altLang="zh-CN" dirty="0" smtClean="0"/>
              <a:t>-</a:t>
            </a:r>
            <a:r>
              <a:rPr lang="zh-CN" altLang="en-US" dirty="0" smtClean="0"/>
              <a:t>明确备忘录具体的规模</a:t>
            </a:r>
            <a:endParaRPr lang="en-US" altLang="zh-CN" dirty="0" smtClean="0"/>
          </a:p>
          <a:p>
            <a:pPr lvl="2"/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MV[n]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：一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排</a:t>
            </a:r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张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代金卷可选，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在不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相邻的条件下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最大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总金额</a:t>
            </a:r>
            <a:endParaRPr lang="en-US" altLang="zh-CN" sz="2200" dirty="0"/>
          </a:p>
          <a:p>
            <a:pPr lvl="1"/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8976320" y="1484784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8976320" y="2742183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976320" y="4005064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8976320" y="522920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</a:t>
            </a:r>
            <a:r>
              <a:rPr lang="zh-CN" altLang="en-US" sz="2000" dirty="0"/>
              <a:t>优</a:t>
            </a:r>
            <a:r>
              <a:rPr lang="zh-CN" altLang="en-US" sz="2000" dirty="0" smtClean="0"/>
              <a:t>方案追踪</a:t>
            </a:r>
            <a:endParaRPr lang="zh-CN" altLang="en-US" sz="2000" dirty="0"/>
          </a:p>
        </p:txBody>
      </p:sp>
      <p:sp>
        <p:nvSpPr>
          <p:cNvPr id="10" name="下箭头 9"/>
          <p:cNvSpPr/>
          <p:nvPr/>
        </p:nvSpPr>
        <p:spPr>
          <a:xfrm>
            <a:off x="9840416" y="2348880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9840416" y="3614291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9840416" y="4874642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3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一、基本概念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设计动态规划算法的一般步骤</a:t>
            </a:r>
            <a:endParaRPr lang="en-US" altLang="zh-CN" dirty="0"/>
          </a:p>
          <a:p>
            <a:pPr lvl="1"/>
            <a:r>
              <a:rPr lang="zh-CN" altLang="en-US" dirty="0" smtClean="0"/>
              <a:t>分析最优</a:t>
            </a:r>
            <a:r>
              <a:rPr lang="en-US" altLang="zh-CN" dirty="0" smtClean="0"/>
              <a:t>(</a:t>
            </a:r>
            <a:r>
              <a:rPr lang="zh-CN" altLang="en-US" dirty="0" smtClean="0"/>
              <a:t>子</a:t>
            </a:r>
            <a:r>
              <a:rPr lang="en-US" altLang="zh-CN" dirty="0" smtClean="0"/>
              <a:t>)</a:t>
            </a:r>
            <a:r>
              <a:rPr lang="zh-CN" altLang="en-US" dirty="0" smtClean="0"/>
              <a:t>结构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建立地推公式：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]=max{v[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]+MV[i-2],MV[i-1]}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8976320" y="1484784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8976320" y="2742183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976320" y="4005064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8976320" y="522920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</a:t>
            </a:r>
            <a:r>
              <a:rPr lang="zh-CN" altLang="en-US" sz="2000" dirty="0"/>
              <a:t>优</a:t>
            </a:r>
            <a:r>
              <a:rPr lang="zh-CN" altLang="en-US" sz="2000" dirty="0" smtClean="0"/>
              <a:t>方案追踪</a:t>
            </a:r>
            <a:endParaRPr lang="zh-CN" altLang="en-US" sz="2000" dirty="0"/>
          </a:p>
        </p:txBody>
      </p:sp>
      <p:sp>
        <p:nvSpPr>
          <p:cNvPr id="10" name="下箭头 9"/>
          <p:cNvSpPr/>
          <p:nvPr/>
        </p:nvSpPr>
        <p:spPr>
          <a:xfrm>
            <a:off x="9840416" y="2348880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9840416" y="3614291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9840416" y="4874642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77644" y="1476073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MV[n]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02276" y="2824028"/>
            <a:ext cx="176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MV[n-1]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61916" y="2819673"/>
            <a:ext cx="172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MV[n-2]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4250544" y="1997849"/>
            <a:ext cx="1152128" cy="826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5489712" y="1997849"/>
            <a:ext cx="972108" cy="826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271270" y="2134745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选</a:t>
            </a:r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011533" y="209431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不选</a:t>
            </a:r>
            <a:r>
              <a:rPr lang="en-US" altLang="zh-CN" dirty="0" smtClean="0"/>
              <a:t>n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4488260" y="2140494"/>
            <a:ext cx="914412" cy="7598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 flipV="1">
            <a:off x="5441032" y="2160589"/>
            <a:ext cx="824592" cy="7598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872" y="3347729"/>
            <a:ext cx="5439112" cy="182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9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一、基本概念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设计动态规划算法的一般步骤</a:t>
            </a:r>
            <a:endParaRPr lang="en-US" altLang="zh-CN" dirty="0"/>
          </a:p>
          <a:p>
            <a:pPr lvl="1"/>
            <a:r>
              <a:rPr lang="zh-CN" altLang="en-US" dirty="0" smtClean="0"/>
              <a:t>确定计算顺序：依据地推公式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依次求解问题</a:t>
            </a:r>
            <a:r>
              <a:rPr lang="en-US" altLang="zh-CN" dirty="0" smtClean="0"/>
              <a:t>(</a:t>
            </a:r>
            <a:r>
              <a:rPr lang="zh-CN" altLang="en-US" dirty="0" smtClean="0"/>
              <a:t>填写备忘录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8976320" y="1484784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8976320" y="2742183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976320" y="4005064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8976320" y="522920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</a:t>
            </a:r>
            <a:r>
              <a:rPr lang="zh-CN" altLang="en-US" sz="2000" dirty="0"/>
              <a:t>优</a:t>
            </a:r>
            <a:r>
              <a:rPr lang="zh-CN" altLang="en-US" sz="2000" dirty="0" smtClean="0"/>
              <a:t>方案追踪</a:t>
            </a:r>
            <a:endParaRPr lang="zh-CN" altLang="en-US" sz="2000" dirty="0"/>
          </a:p>
        </p:txBody>
      </p:sp>
      <p:sp>
        <p:nvSpPr>
          <p:cNvPr id="10" name="下箭头 9"/>
          <p:cNvSpPr/>
          <p:nvPr/>
        </p:nvSpPr>
        <p:spPr>
          <a:xfrm>
            <a:off x="9840416" y="2348880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9840416" y="3614291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9840416" y="4874642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91" y="3810942"/>
            <a:ext cx="3312368" cy="27249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32856"/>
            <a:ext cx="502851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7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一、基本概念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设计动态规划算法的一般步骤</a:t>
            </a:r>
            <a:endParaRPr lang="en-US" altLang="zh-CN" dirty="0"/>
          </a:p>
          <a:p>
            <a:pPr lvl="1"/>
            <a:r>
              <a:rPr lang="zh-CN" altLang="en-US" dirty="0" smtClean="0"/>
              <a:t>记录决策过程（选择）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输出最优方案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依据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rec[]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回退选出最优方案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依据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rec[]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回退判断是否选择编号为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代金卷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8976320" y="134076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8976320" y="2598167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976320" y="386104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8976320" y="5085184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最优</a:t>
            </a:r>
            <a:r>
              <a:rPr lang="zh-CN" altLang="en-US" sz="2000" dirty="0" smtClean="0"/>
              <a:t>方案追踪</a:t>
            </a:r>
            <a:endParaRPr lang="zh-CN" altLang="en-US" sz="2000" dirty="0"/>
          </a:p>
        </p:txBody>
      </p:sp>
      <p:sp>
        <p:nvSpPr>
          <p:cNvPr id="10" name="下箭头 9"/>
          <p:cNvSpPr/>
          <p:nvPr/>
        </p:nvSpPr>
        <p:spPr>
          <a:xfrm>
            <a:off x="9840416" y="2204864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9840416" y="3470275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9840416" y="4730626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6" y="2276872"/>
            <a:ext cx="7645359" cy="432159"/>
          </a:xfrm>
          <a:prstGeom prst="rect">
            <a:avLst/>
          </a:prstGeom>
        </p:spPr>
      </p:pic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03183"/>
              </p:ext>
            </p:extLst>
          </p:nvPr>
        </p:nvGraphicFramePr>
        <p:xfrm>
          <a:off x="1620459" y="4293096"/>
          <a:ext cx="4691565" cy="1116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677"/>
                <a:gridCol w="431215"/>
                <a:gridCol w="659750"/>
                <a:gridCol w="586446"/>
                <a:gridCol w="586446"/>
                <a:gridCol w="533902"/>
                <a:gridCol w="576064"/>
                <a:gridCol w="576065"/>
              </a:tblGrid>
              <a:tr h="322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3105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852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MV[n]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330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5814785" y="4653136"/>
            <a:ext cx="415770" cy="307777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130553" y="4653136"/>
            <a:ext cx="415770" cy="307777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907981" y="4661928"/>
            <a:ext cx="415770" cy="307777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4488610" y="4804889"/>
            <a:ext cx="1383888" cy="521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3228673" y="4830939"/>
            <a:ext cx="1015980" cy="2605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26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</a:t>
            </a:r>
            <a:r>
              <a:rPr lang="zh-CN" altLang="en-US" dirty="0" smtClean="0"/>
              <a:t>概念</a:t>
            </a:r>
            <a:r>
              <a:rPr lang="en-US" altLang="zh-CN" dirty="0" smtClean="0"/>
              <a:t>-</a:t>
            </a:r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与分治法的比较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583426"/>
            <a:ext cx="9361040" cy="47887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39" y="1844824"/>
            <a:ext cx="4768722" cy="410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 smtClean="0"/>
              <a:t>依据四步设计动态规划算法</a:t>
            </a:r>
            <a:endParaRPr lang="en-US" altLang="zh-CN" b="1" dirty="0" smtClean="0"/>
          </a:p>
          <a:p>
            <a:pPr lvl="1"/>
            <a:r>
              <a:rPr lang="zh-CN" altLang="en-US" b="1" dirty="0"/>
              <a:t>问题</a:t>
            </a:r>
            <a:r>
              <a:rPr lang="zh-CN" altLang="en-US" b="1" dirty="0" smtClean="0"/>
              <a:t>结构分析</a:t>
            </a:r>
            <a:endParaRPr lang="en-US" altLang="zh-CN" b="1" dirty="0" smtClean="0"/>
          </a:p>
          <a:p>
            <a:pPr lvl="2"/>
            <a:r>
              <a:rPr lang="zh-CN" altLang="en-US" sz="2200" b="1" dirty="0"/>
              <a:t>给</a:t>
            </a:r>
            <a:r>
              <a:rPr lang="zh-CN" altLang="en-US" sz="2200" b="1" dirty="0" smtClean="0"/>
              <a:t>出问题表示，明确原始问题</a:t>
            </a:r>
            <a:r>
              <a:rPr lang="en-US" altLang="zh-CN" sz="2200" b="1" dirty="0" smtClean="0"/>
              <a:t>(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MV[n])</a:t>
            </a:r>
            <a:endParaRPr lang="en-US" altLang="zh-CN" sz="2200" b="1" dirty="0" smtClean="0"/>
          </a:p>
          <a:p>
            <a:pPr lvl="1"/>
            <a:r>
              <a:rPr lang="zh-CN" altLang="en-US" b="1" dirty="0"/>
              <a:t>地</a:t>
            </a:r>
            <a:r>
              <a:rPr lang="zh-CN" altLang="en-US" b="1" dirty="0" smtClean="0"/>
              <a:t>推关系建立</a:t>
            </a:r>
            <a:endParaRPr lang="en-US" altLang="zh-CN" b="1" dirty="0"/>
          </a:p>
          <a:p>
            <a:pPr lvl="2"/>
            <a:r>
              <a:rPr lang="zh-CN" altLang="en-US" sz="2200" b="1" dirty="0"/>
              <a:t>分析最优结构，</a:t>
            </a:r>
            <a:r>
              <a:rPr lang="zh-CN" altLang="en-US" sz="2200" b="1" dirty="0" smtClean="0"/>
              <a:t>构造递推</a:t>
            </a:r>
            <a:r>
              <a:rPr lang="zh-CN" altLang="en-US" sz="2200" b="1" dirty="0"/>
              <a:t>公式</a:t>
            </a:r>
            <a:endParaRPr lang="en-US" altLang="zh-CN" sz="2200" b="1" dirty="0"/>
          </a:p>
          <a:p>
            <a:pPr lvl="2"/>
            <a:r>
              <a:rPr lang="en-US" altLang="zh-CN" sz="2200" b="1" dirty="0">
                <a:solidFill>
                  <a:srgbClr val="FF0000"/>
                </a:solidFill>
                <a:latin typeface="+mn-lt"/>
              </a:rPr>
              <a:t>MV[</a:t>
            </a:r>
            <a:r>
              <a:rPr lang="en-US" altLang="zh-CN" sz="2200" b="1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zh-CN" sz="2200" b="1" dirty="0">
                <a:solidFill>
                  <a:srgbClr val="FF0000"/>
                </a:solidFill>
                <a:latin typeface="+mn-lt"/>
              </a:rPr>
              <a:t>]=max{v[</a:t>
            </a:r>
            <a:r>
              <a:rPr lang="en-US" altLang="zh-CN" sz="2200" b="1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zh-CN" sz="2200" b="1" dirty="0">
                <a:solidFill>
                  <a:srgbClr val="FF0000"/>
                </a:solidFill>
                <a:latin typeface="+mn-lt"/>
              </a:rPr>
              <a:t>]+MV[i-2],MV[i-1]}</a:t>
            </a:r>
          </a:p>
          <a:p>
            <a:pPr lvl="1"/>
            <a:r>
              <a:rPr lang="zh-CN" altLang="en-US" b="1" dirty="0" smtClean="0"/>
              <a:t>自底向上计算</a:t>
            </a:r>
            <a:endParaRPr lang="en-US" altLang="zh-CN" b="1" dirty="0"/>
          </a:p>
          <a:p>
            <a:pPr lvl="2"/>
            <a:r>
              <a:rPr lang="zh-CN" altLang="en-US" sz="2200" b="1" dirty="0"/>
              <a:t>确定计算顺序，依次求解问题（填写备忘录）</a:t>
            </a:r>
            <a:endParaRPr lang="en-US" altLang="zh-CN" sz="2200" b="1" dirty="0"/>
          </a:p>
          <a:p>
            <a:pPr lvl="1"/>
            <a:r>
              <a:rPr lang="zh-CN" altLang="en-US" b="1" dirty="0"/>
              <a:t>最</a:t>
            </a:r>
            <a:r>
              <a:rPr lang="zh-CN" altLang="en-US" b="1" dirty="0" smtClean="0"/>
              <a:t>优方案追踪</a:t>
            </a:r>
            <a:endParaRPr lang="en-US" altLang="zh-CN" b="1" dirty="0"/>
          </a:p>
          <a:p>
            <a:pPr lvl="2"/>
            <a:r>
              <a:rPr lang="zh-CN" altLang="en-US" sz="2200" b="1" dirty="0"/>
              <a:t>记录决策过程，输出最优方案</a:t>
            </a:r>
            <a:r>
              <a:rPr lang="en-US" altLang="zh-CN" sz="2200" b="1" dirty="0">
                <a:solidFill>
                  <a:srgbClr val="FF0000"/>
                </a:solidFill>
              </a:rPr>
              <a:t>(rec[n])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8688288" y="134076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 smtClean="0"/>
              <a:t>问题结构分析</a:t>
            </a:r>
            <a:endParaRPr lang="zh-CN" altLang="en-US" sz="2200" dirty="0"/>
          </a:p>
        </p:txBody>
      </p:sp>
      <p:sp>
        <p:nvSpPr>
          <p:cNvPr id="6" name="圆角矩形 5"/>
          <p:cNvSpPr/>
          <p:nvPr/>
        </p:nvSpPr>
        <p:spPr>
          <a:xfrm>
            <a:off x="8688288" y="2598167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递推关系建立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688288" y="386104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自底向上计算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688288" y="5085184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最优方案追踪</a:t>
            </a:r>
          </a:p>
        </p:txBody>
      </p:sp>
      <p:sp>
        <p:nvSpPr>
          <p:cNvPr id="10" name="下箭头 9"/>
          <p:cNvSpPr/>
          <p:nvPr/>
        </p:nvSpPr>
        <p:spPr>
          <a:xfrm>
            <a:off x="9552384" y="2204864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9552384" y="3470275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9552384" y="4730626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04265" y="1052438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适用场景：具有</a:t>
            </a:r>
            <a:r>
              <a:rPr lang="zh-CN" altLang="en-US" sz="2800" dirty="0">
                <a:solidFill>
                  <a:srgbClr val="FF0000"/>
                </a:solidFill>
              </a:rPr>
              <a:t>最优子结构性质、重叠子</a:t>
            </a:r>
            <a:r>
              <a:rPr lang="zh-CN" altLang="en-US" sz="2800" dirty="0" smtClean="0">
                <a:solidFill>
                  <a:srgbClr val="FF0000"/>
                </a:solidFill>
              </a:rPr>
              <a:t>问题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核心</a:t>
            </a:r>
            <a:r>
              <a:rPr lang="zh-CN" altLang="en-US" sz="2800" dirty="0">
                <a:solidFill>
                  <a:srgbClr val="FF0000"/>
                </a:solidFill>
              </a:rPr>
              <a:t>操作</a:t>
            </a:r>
            <a:r>
              <a:rPr lang="zh-CN" altLang="en-US" sz="2800" dirty="0" smtClean="0">
                <a:solidFill>
                  <a:srgbClr val="FF0000"/>
                </a:solidFill>
              </a:rPr>
              <a:t>：递推备忘录（</a:t>
            </a:r>
            <a:r>
              <a:rPr lang="en-US" altLang="zh-CN" sz="2800" dirty="0" smtClean="0">
                <a:solidFill>
                  <a:srgbClr val="FF0000"/>
                </a:solidFill>
              </a:rPr>
              <a:t>MV[n],rec[n]</a:t>
            </a:r>
            <a:r>
              <a:rPr lang="zh-CN" altLang="en-US" sz="2800" dirty="0" smtClean="0">
                <a:solidFill>
                  <a:srgbClr val="FF0000"/>
                </a:solidFill>
              </a:rPr>
              <a:t>）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20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问题描述：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个物品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和一个背包。物品的</a:t>
                </a:r>
                <a:r>
                  <a:rPr lang="en-US" altLang="zh-CN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重量是</a:t>
                </a:r>
                <a:r>
                  <a:rPr lang="en-US" altLang="zh-CN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b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价值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，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背包的容量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C。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问应如何选择装入背包中的物品的总价值最大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？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/>
                  <a:t>形式化定义：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输入：</a:t>
                </a:r>
                <a:endParaRPr lang="en-US" altLang="zh-CN" b="1" dirty="0" smtClean="0"/>
              </a:p>
              <a:p>
                <a:pPr lvl="2"/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物品组成的集合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，每个物品有两个属性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200" b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2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，分别表示重量和价格</a:t>
                </a:r>
                <a:endParaRPr lang="en-US" altLang="zh-CN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背包承重最大容量为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pPr lvl="1"/>
                <a:r>
                  <a:rPr lang="zh-CN" altLang="en-US" b="1" dirty="0" smtClean="0"/>
                  <a:t>输出：</a:t>
                </a:r>
                <a:endParaRPr lang="en-US" altLang="zh-CN" b="1" dirty="0" smtClean="0"/>
              </a:p>
              <a:p>
                <a:pPr lvl="2"/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求解一个物品子集</a:t>
                </a:r>
                <a14:m>
                  <m:oMath xmlns:m="http://schemas.openxmlformats.org/officeDocument/2006/math">
                    <m:r>
                      <a:rPr lang="en-US" altLang="zh-CN" sz="22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zh-CN" altLang="en-US" sz="2200" b="1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sz="22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2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最大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最优目标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sz="22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2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e>
                    </m:nary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C(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约束条件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t="-1154" r="-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9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191344" y="1146422"/>
            <a:ext cx="11089232" cy="4752975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设计算法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动态规划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问题结构分析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出问题表示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个物品可选，背包容量为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，求最大总价值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最优数值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明确原始问题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n,C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物品可选，背包容量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，求最大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价值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最优数值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3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9840416" y="1196752"/>
            <a:ext cx="1872208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13" name="圆角矩形 12"/>
          <p:cNvSpPr/>
          <p:nvPr/>
        </p:nvSpPr>
        <p:spPr>
          <a:xfrm>
            <a:off x="9840416" y="2454151"/>
            <a:ext cx="187220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9840416" y="3717032"/>
            <a:ext cx="187220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15" name="圆角矩形 14"/>
          <p:cNvSpPr/>
          <p:nvPr/>
        </p:nvSpPr>
        <p:spPr>
          <a:xfrm>
            <a:off x="9840416" y="4941168"/>
            <a:ext cx="187220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16" name="下箭头 15"/>
          <p:cNvSpPr/>
          <p:nvPr/>
        </p:nvSpPr>
        <p:spPr>
          <a:xfrm>
            <a:off x="10525734" y="2060848"/>
            <a:ext cx="322794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10525734" y="3326259"/>
            <a:ext cx="322794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10525734" y="4586610"/>
            <a:ext cx="322794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37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设计算法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动态规划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递推关系建立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分析最优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子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构造递推公式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n,C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]=max{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[n-1,C- 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[n-1,C]};</a:t>
            </a:r>
          </a:p>
          <a:p>
            <a:pPr lvl="3"/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C=0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[i,0]=0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n=0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o,C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]=0;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9768408" y="1196752"/>
            <a:ext cx="1944216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20" name="圆角矩形 19"/>
          <p:cNvSpPr/>
          <p:nvPr/>
        </p:nvSpPr>
        <p:spPr>
          <a:xfrm>
            <a:off x="9768408" y="2454151"/>
            <a:ext cx="1944216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9768408" y="3717032"/>
            <a:ext cx="1944216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22" name="圆角矩形 21"/>
          <p:cNvSpPr/>
          <p:nvPr/>
        </p:nvSpPr>
        <p:spPr>
          <a:xfrm>
            <a:off x="9768408" y="4941168"/>
            <a:ext cx="1944216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23" name="下箭头 22"/>
          <p:cNvSpPr/>
          <p:nvPr/>
        </p:nvSpPr>
        <p:spPr>
          <a:xfrm>
            <a:off x="10513318" y="2060848"/>
            <a:ext cx="33521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10513318" y="3326259"/>
            <a:ext cx="33521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10513318" y="4586610"/>
            <a:ext cx="33521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021660" y="2276872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n,C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46292" y="3624827"/>
            <a:ext cx="226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[n-1,C]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99656" y="3633098"/>
            <a:ext cx="297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+maxV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[n-1,C-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flipH="1">
            <a:off x="4394560" y="2798648"/>
            <a:ext cx="1152128" cy="826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633728" y="2798648"/>
            <a:ext cx="972108" cy="826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415286" y="2935544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选</a:t>
            </a:r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155549" y="289511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不选</a:t>
            </a:r>
            <a:r>
              <a:rPr lang="en-US" altLang="zh-CN" dirty="0" smtClean="0"/>
              <a:t>n</a:t>
            </a:r>
            <a:endParaRPr lang="zh-CN" altLang="en-US" dirty="0"/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4632276" y="2941293"/>
            <a:ext cx="914412" cy="7598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 flipV="1">
            <a:off x="5585048" y="2961388"/>
            <a:ext cx="824592" cy="7598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61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0513168" cy="4752975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dirty="0" smtClean="0"/>
              </a:p>
              <a:p>
                <a:pPr marL="342900" lvl="1" indent="-342900">
                  <a:buFont typeface="Wingdings" pitchFamily="2" charset="2"/>
                  <a:buChar char="n"/>
                </a:pP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问题讨论：给定一排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张代金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卷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，其面值为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dirty="0" smtClean="0">
                    <a:cs typeface="Times New Roman" panose="02020603050405020304" pitchFamily="18" charset="0"/>
                  </a:rPr>
                  <a:t>…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为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正整数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</a:t>
                </a:r>
                <a:r>
                  <a:rPr lang="en-US" altLang="zh-CN" sz="24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j)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。请问如何选择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代金卷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使得在其原始位置不相邻的条件下，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总</a:t>
                </a:r>
                <a:r>
                  <a:rPr lang="zh-CN" altLang="en-US" sz="24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金额最大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？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0513168" cy="4752975"/>
              </a:xfrm>
              <a:blipFill rotWithShape="0">
                <a:blip r:embed="rId2"/>
                <a:stretch>
                  <a:fillRect l="-116" r="-3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1244655" y="3429001"/>
            <a:ext cx="9099817" cy="936104"/>
            <a:chOff x="857807" y="4827277"/>
            <a:chExt cx="10278753" cy="104999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101" y="4827277"/>
              <a:ext cx="1617985" cy="99870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07" y="4847550"/>
              <a:ext cx="1617985" cy="100339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410" y="4846062"/>
              <a:ext cx="1562073" cy="101148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307" y="4869859"/>
              <a:ext cx="1643884" cy="99870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09" y="4869859"/>
              <a:ext cx="1700751" cy="10074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6704" y="4832854"/>
              <a:ext cx="1617985" cy="998703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en-US" altLang="zh-CN" dirty="0"/>
          </a:p>
        </p:txBody>
      </p:sp>
      <p:sp>
        <p:nvSpPr>
          <p:cNvPr id="10" name="右箭头 9"/>
          <p:cNvSpPr/>
          <p:nvPr/>
        </p:nvSpPr>
        <p:spPr>
          <a:xfrm rot="5400000">
            <a:off x="9369488" y="2865007"/>
            <a:ext cx="720080" cy="40790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7200199" y="3140671"/>
            <a:ext cx="1677304" cy="14404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7200199" y="3140671"/>
            <a:ext cx="1677304" cy="14404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56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</a:t>
            </a:r>
            <a:r>
              <a:rPr lang="zh-CN" altLang="en-US" dirty="0" smtClean="0"/>
              <a:t>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设计算法：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构造递推公式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n,C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]=max{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[n-1,C- 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[n-1,C]};</a:t>
            </a:r>
          </a:p>
          <a:p>
            <a:pPr lvl="3"/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C=0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[i,0]=0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n&lt;=0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max[0,C]=0;</a:t>
            </a:r>
          </a:p>
          <a:p>
            <a:pPr lvl="3"/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axV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n,C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递归算法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n,C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088814"/>
            <a:ext cx="4207202" cy="49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</a:t>
            </a:r>
            <a:r>
              <a:rPr lang="zh-CN" altLang="en-US" dirty="0" smtClean="0"/>
              <a:t>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lvl="2"/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分析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n,C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（最坏情况）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递归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树</a:t>
                </a:r>
                <a:endPara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zh-CN" altLang="en-US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文本框 136"/>
          <p:cNvSpPr txBox="1"/>
          <p:nvPr/>
        </p:nvSpPr>
        <p:spPr>
          <a:xfrm>
            <a:off x="3145018" y="4339376"/>
            <a:ext cx="718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…………………………………………………………………………………………………………………….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6184709" y="2265325"/>
            <a:ext cx="487041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T(n)</a:t>
            </a:r>
            <a:endParaRPr lang="zh-CN" altLang="en-US" dirty="0"/>
          </a:p>
        </p:txBody>
      </p:sp>
      <p:sp>
        <p:nvSpPr>
          <p:cNvPr id="96" name="矩形 95"/>
          <p:cNvSpPr/>
          <p:nvPr/>
        </p:nvSpPr>
        <p:spPr>
          <a:xfrm>
            <a:off x="5316811" y="2888285"/>
            <a:ext cx="653170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6948477" y="2888285"/>
            <a:ext cx="645794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98" name="直接箭头连接符 97"/>
          <p:cNvCxnSpPr>
            <a:stCxn id="95" idx="2"/>
            <a:endCxn id="96" idx="0"/>
          </p:cNvCxnSpPr>
          <p:nvPr/>
        </p:nvCxnSpPr>
        <p:spPr>
          <a:xfrm flipH="1">
            <a:off x="5643396" y="2576740"/>
            <a:ext cx="784834" cy="311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95" idx="2"/>
            <a:endCxn id="97" idx="0"/>
          </p:cNvCxnSpPr>
          <p:nvPr/>
        </p:nvCxnSpPr>
        <p:spPr>
          <a:xfrm>
            <a:off x="6428230" y="2576740"/>
            <a:ext cx="843144" cy="311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4714556" y="3461460"/>
            <a:ext cx="715650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5660392" y="3456904"/>
            <a:ext cx="662893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02" name="矩形 101"/>
          <p:cNvSpPr/>
          <p:nvPr/>
        </p:nvSpPr>
        <p:spPr>
          <a:xfrm>
            <a:off x="6633403" y="3474582"/>
            <a:ext cx="696885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03" name="矩形 102"/>
          <p:cNvSpPr/>
          <p:nvPr/>
        </p:nvSpPr>
        <p:spPr>
          <a:xfrm>
            <a:off x="7684484" y="3494759"/>
            <a:ext cx="742282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T(n-2)</a:t>
            </a:r>
            <a:endParaRPr lang="zh-CN" altLang="en-US" dirty="0"/>
          </a:p>
        </p:txBody>
      </p:sp>
      <p:cxnSp>
        <p:nvCxnSpPr>
          <p:cNvPr id="104" name="直接箭头连接符 103"/>
          <p:cNvCxnSpPr>
            <a:stCxn id="96" idx="2"/>
            <a:endCxn id="100" idx="0"/>
          </p:cNvCxnSpPr>
          <p:nvPr/>
        </p:nvCxnSpPr>
        <p:spPr>
          <a:xfrm flipH="1">
            <a:off x="5072381" y="3199700"/>
            <a:ext cx="571015" cy="261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96" idx="2"/>
            <a:endCxn id="101" idx="0"/>
          </p:cNvCxnSpPr>
          <p:nvPr/>
        </p:nvCxnSpPr>
        <p:spPr>
          <a:xfrm>
            <a:off x="5643396" y="3199700"/>
            <a:ext cx="348443" cy="257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97" idx="2"/>
            <a:endCxn id="102" idx="0"/>
          </p:cNvCxnSpPr>
          <p:nvPr/>
        </p:nvCxnSpPr>
        <p:spPr>
          <a:xfrm flipH="1">
            <a:off x="6981846" y="3199700"/>
            <a:ext cx="289528" cy="2748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97" idx="2"/>
            <a:endCxn id="103" idx="0"/>
          </p:cNvCxnSpPr>
          <p:nvPr/>
        </p:nvCxnSpPr>
        <p:spPr>
          <a:xfrm>
            <a:off x="7271374" y="3199700"/>
            <a:ext cx="784251" cy="2950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3371839" y="4094053"/>
            <a:ext cx="697615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T(n-</a:t>
            </a:r>
            <a:r>
              <a:rPr lang="en-US" altLang="zh-CN" sz="1600" dirty="0" smtClean="0"/>
              <a:t>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4299606" y="4110383"/>
            <a:ext cx="708209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T(n-</a:t>
            </a:r>
            <a:r>
              <a:rPr lang="en-US" altLang="zh-CN" sz="1600" dirty="0" smtClean="0"/>
              <a:t>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10" name="直接箭头连接符 109"/>
          <p:cNvCxnSpPr>
            <a:stCxn id="100" idx="2"/>
            <a:endCxn id="108" idx="0"/>
          </p:cNvCxnSpPr>
          <p:nvPr/>
        </p:nvCxnSpPr>
        <p:spPr>
          <a:xfrm flipH="1">
            <a:off x="3720647" y="3772875"/>
            <a:ext cx="1351734" cy="3211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100" idx="2"/>
            <a:endCxn id="109" idx="0"/>
          </p:cNvCxnSpPr>
          <p:nvPr/>
        </p:nvCxnSpPr>
        <p:spPr>
          <a:xfrm flipH="1">
            <a:off x="4653711" y="3772875"/>
            <a:ext cx="418670" cy="337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5218348" y="4096826"/>
            <a:ext cx="698899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T(n-</a:t>
            </a:r>
            <a:r>
              <a:rPr lang="en-US" altLang="zh-CN" sz="1600" dirty="0" smtClean="0"/>
              <a:t>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13" name="矩形 112"/>
          <p:cNvSpPr/>
          <p:nvPr/>
        </p:nvSpPr>
        <p:spPr>
          <a:xfrm>
            <a:off x="6776044" y="4110383"/>
            <a:ext cx="679076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14" name="直接箭头连接符 113"/>
          <p:cNvCxnSpPr>
            <a:stCxn id="101" idx="2"/>
            <a:endCxn id="112" idx="0"/>
          </p:cNvCxnSpPr>
          <p:nvPr/>
        </p:nvCxnSpPr>
        <p:spPr>
          <a:xfrm flipH="1">
            <a:off x="5567798" y="3768319"/>
            <a:ext cx="424041" cy="3285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01" idx="2"/>
            <a:endCxn id="116" idx="0"/>
          </p:cNvCxnSpPr>
          <p:nvPr/>
        </p:nvCxnSpPr>
        <p:spPr>
          <a:xfrm>
            <a:off x="5991839" y="3768319"/>
            <a:ext cx="343690" cy="3257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5999307" y="4094053"/>
            <a:ext cx="672443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8351130" y="4082659"/>
            <a:ext cx="637087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18" name="直接箭头连接符 117"/>
          <p:cNvCxnSpPr>
            <a:stCxn id="102" idx="2"/>
            <a:endCxn id="113" idx="0"/>
          </p:cNvCxnSpPr>
          <p:nvPr/>
        </p:nvCxnSpPr>
        <p:spPr>
          <a:xfrm>
            <a:off x="6981846" y="3785997"/>
            <a:ext cx="133736" cy="324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102" idx="2"/>
            <a:endCxn id="120" idx="0"/>
          </p:cNvCxnSpPr>
          <p:nvPr/>
        </p:nvCxnSpPr>
        <p:spPr>
          <a:xfrm>
            <a:off x="6981846" y="3785997"/>
            <a:ext cx="915405" cy="308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7557295" y="4094053"/>
            <a:ext cx="679911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21" name="矩形 120"/>
          <p:cNvSpPr/>
          <p:nvPr/>
        </p:nvSpPr>
        <p:spPr>
          <a:xfrm>
            <a:off x="9089842" y="4094053"/>
            <a:ext cx="746822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2-3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22" name="直接箭头连接符 121"/>
          <p:cNvCxnSpPr>
            <a:stCxn id="103" idx="2"/>
            <a:endCxn id="117" idx="0"/>
          </p:cNvCxnSpPr>
          <p:nvPr/>
        </p:nvCxnSpPr>
        <p:spPr>
          <a:xfrm>
            <a:off x="8055625" y="3806174"/>
            <a:ext cx="614049" cy="276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03" idx="2"/>
            <a:endCxn id="121" idx="0"/>
          </p:cNvCxnSpPr>
          <p:nvPr/>
        </p:nvCxnSpPr>
        <p:spPr>
          <a:xfrm>
            <a:off x="8055625" y="3806174"/>
            <a:ext cx="1407628" cy="2878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/>
          <p:cNvSpPr/>
          <p:nvPr/>
        </p:nvSpPr>
        <p:spPr>
          <a:xfrm>
            <a:off x="3115375" y="4691707"/>
            <a:ext cx="487041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25" name="矩形 124"/>
          <p:cNvSpPr/>
          <p:nvPr/>
        </p:nvSpPr>
        <p:spPr>
          <a:xfrm>
            <a:off x="3744954" y="4691707"/>
            <a:ext cx="487041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4437374" y="4699313"/>
            <a:ext cx="487041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5073289" y="4698064"/>
            <a:ext cx="487041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57" name="矩形 156"/>
          <p:cNvSpPr/>
          <p:nvPr/>
        </p:nvSpPr>
        <p:spPr>
          <a:xfrm>
            <a:off x="6975373" y="4715473"/>
            <a:ext cx="487041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58" name="矩形 157"/>
          <p:cNvSpPr/>
          <p:nvPr/>
        </p:nvSpPr>
        <p:spPr>
          <a:xfrm>
            <a:off x="7611288" y="4714224"/>
            <a:ext cx="487041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59" name="矩形 158"/>
          <p:cNvSpPr/>
          <p:nvPr/>
        </p:nvSpPr>
        <p:spPr>
          <a:xfrm>
            <a:off x="5618442" y="4708786"/>
            <a:ext cx="487041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0" name="矩形 159"/>
          <p:cNvSpPr/>
          <p:nvPr/>
        </p:nvSpPr>
        <p:spPr>
          <a:xfrm>
            <a:off x="6254357" y="4707537"/>
            <a:ext cx="487041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8215637" y="4716819"/>
            <a:ext cx="487041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2" name="矩形 161"/>
          <p:cNvSpPr/>
          <p:nvPr/>
        </p:nvSpPr>
        <p:spPr>
          <a:xfrm>
            <a:off x="8927794" y="4704230"/>
            <a:ext cx="487041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" name="矩形 162"/>
          <p:cNvSpPr/>
          <p:nvPr/>
        </p:nvSpPr>
        <p:spPr>
          <a:xfrm>
            <a:off x="9575661" y="4691707"/>
            <a:ext cx="487041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83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调用过程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5466322" y="2141847"/>
            <a:ext cx="930873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C)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4310067" y="2764807"/>
            <a:ext cx="1181068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n-1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C1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6087173" y="2764807"/>
            <a:ext cx="1132154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n-1,C2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48" name="直接箭头连接符 47"/>
          <p:cNvCxnSpPr>
            <a:stCxn id="45" idx="2"/>
            <a:endCxn id="46" idx="0"/>
          </p:cNvCxnSpPr>
          <p:nvPr/>
        </p:nvCxnSpPr>
        <p:spPr>
          <a:xfrm flipH="1">
            <a:off x="4900601" y="2453262"/>
            <a:ext cx="1031158" cy="311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2"/>
            <a:endCxn id="47" idx="0"/>
          </p:cNvCxnSpPr>
          <p:nvPr/>
        </p:nvCxnSpPr>
        <p:spPr>
          <a:xfrm>
            <a:off x="5931759" y="2453262"/>
            <a:ext cx="721491" cy="311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690936" y="3337982"/>
            <a:ext cx="1020883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n-2,C3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4841943" y="3333426"/>
            <a:ext cx="1013546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n-2,C4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5915016" y="3351104"/>
            <a:ext cx="1006660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n-2,C5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966096" y="3371281"/>
            <a:ext cx="1139853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M(n-2,C6)</a:t>
            </a:r>
            <a:endParaRPr lang="zh-CN" altLang="en-US" dirty="0"/>
          </a:p>
        </p:txBody>
      </p:sp>
      <p:cxnSp>
        <p:nvCxnSpPr>
          <p:cNvPr id="54" name="直接箭头连接符 53"/>
          <p:cNvCxnSpPr>
            <a:stCxn id="46" idx="2"/>
            <a:endCxn id="50" idx="0"/>
          </p:cNvCxnSpPr>
          <p:nvPr/>
        </p:nvCxnSpPr>
        <p:spPr>
          <a:xfrm flipH="1">
            <a:off x="4201378" y="3076222"/>
            <a:ext cx="699223" cy="261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6" idx="2"/>
            <a:endCxn id="51" idx="0"/>
          </p:cNvCxnSpPr>
          <p:nvPr/>
        </p:nvCxnSpPr>
        <p:spPr>
          <a:xfrm>
            <a:off x="4900601" y="3076222"/>
            <a:ext cx="448115" cy="257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7" idx="2"/>
            <a:endCxn id="52" idx="0"/>
          </p:cNvCxnSpPr>
          <p:nvPr/>
        </p:nvCxnSpPr>
        <p:spPr>
          <a:xfrm flipH="1">
            <a:off x="6418346" y="3076222"/>
            <a:ext cx="234904" cy="2748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7" idx="2"/>
            <a:endCxn id="53" idx="0"/>
          </p:cNvCxnSpPr>
          <p:nvPr/>
        </p:nvCxnSpPr>
        <p:spPr>
          <a:xfrm>
            <a:off x="6653250" y="3076222"/>
            <a:ext cx="882773" cy="2950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653452" y="3970575"/>
            <a:ext cx="697615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3581219" y="3986905"/>
            <a:ext cx="708209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60" name="直接箭头连接符 59"/>
          <p:cNvCxnSpPr>
            <a:stCxn id="50" idx="2"/>
            <a:endCxn id="58" idx="0"/>
          </p:cNvCxnSpPr>
          <p:nvPr/>
        </p:nvCxnSpPr>
        <p:spPr>
          <a:xfrm flipH="1">
            <a:off x="3002260" y="3649397"/>
            <a:ext cx="1199118" cy="3211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0" idx="2"/>
            <a:endCxn id="59" idx="0"/>
          </p:cNvCxnSpPr>
          <p:nvPr/>
        </p:nvCxnSpPr>
        <p:spPr>
          <a:xfrm flipH="1">
            <a:off x="3935324" y="3649397"/>
            <a:ext cx="266054" cy="337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4499961" y="3973348"/>
            <a:ext cx="698899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6057657" y="3986905"/>
            <a:ext cx="679076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64" name="直接箭头连接符 63"/>
          <p:cNvCxnSpPr>
            <a:stCxn id="51" idx="2"/>
            <a:endCxn id="62" idx="0"/>
          </p:cNvCxnSpPr>
          <p:nvPr/>
        </p:nvCxnSpPr>
        <p:spPr>
          <a:xfrm flipH="1">
            <a:off x="4849411" y="3644841"/>
            <a:ext cx="499305" cy="3285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51" idx="2"/>
            <a:endCxn id="66" idx="0"/>
          </p:cNvCxnSpPr>
          <p:nvPr/>
        </p:nvCxnSpPr>
        <p:spPr>
          <a:xfrm>
            <a:off x="5348716" y="3644841"/>
            <a:ext cx="268426" cy="3257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5280920" y="3970575"/>
            <a:ext cx="672443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7632743" y="3959181"/>
            <a:ext cx="637087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68" name="直接箭头连接符 67"/>
          <p:cNvCxnSpPr>
            <a:stCxn id="52" idx="2"/>
            <a:endCxn id="63" idx="0"/>
          </p:cNvCxnSpPr>
          <p:nvPr/>
        </p:nvCxnSpPr>
        <p:spPr>
          <a:xfrm flipH="1">
            <a:off x="6397195" y="3662519"/>
            <a:ext cx="21151" cy="324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2" idx="2"/>
            <a:endCxn id="70" idx="0"/>
          </p:cNvCxnSpPr>
          <p:nvPr/>
        </p:nvCxnSpPr>
        <p:spPr>
          <a:xfrm>
            <a:off x="6418346" y="3662519"/>
            <a:ext cx="760518" cy="308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6838908" y="3970575"/>
            <a:ext cx="679911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8371455" y="3970575"/>
            <a:ext cx="746822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72" name="直接箭头连接符 71"/>
          <p:cNvCxnSpPr>
            <a:stCxn id="53" idx="2"/>
            <a:endCxn id="67" idx="0"/>
          </p:cNvCxnSpPr>
          <p:nvPr/>
        </p:nvCxnSpPr>
        <p:spPr>
          <a:xfrm>
            <a:off x="7536023" y="3682696"/>
            <a:ext cx="415264" cy="276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53" idx="2"/>
            <a:endCxn id="71" idx="0"/>
          </p:cNvCxnSpPr>
          <p:nvPr/>
        </p:nvCxnSpPr>
        <p:spPr>
          <a:xfrm>
            <a:off x="7536023" y="3682696"/>
            <a:ext cx="1208843" cy="2878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2332540" y="4568229"/>
            <a:ext cx="802197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0,Ci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385166" y="4599542"/>
            <a:ext cx="949634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0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Cj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3463133" y="4596505"/>
            <a:ext cx="790664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i,0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7237411" y="4596496"/>
            <a:ext cx="790664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M(j</a:t>
            </a:r>
            <a:r>
              <a:rPr lang="en-US" altLang="zh-CN" sz="1600" dirty="0" smtClean="0"/>
              <a:t>,0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4304113" y="454802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…………………………………………</a:t>
            </a:r>
            <a:endParaRPr lang="zh-CN" altLang="en-US" dirty="0"/>
          </a:p>
        </p:txBody>
      </p:sp>
      <p:cxnSp>
        <p:nvCxnSpPr>
          <p:cNvPr id="79" name="直接箭头连接符 78"/>
          <p:cNvCxnSpPr/>
          <p:nvPr/>
        </p:nvCxnSpPr>
        <p:spPr>
          <a:xfrm>
            <a:off x="1847528" y="2228158"/>
            <a:ext cx="0" cy="3152933"/>
          </a:xfrm>
          <a:prstGeom prst="straightConnector1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1910877" y="2297555"/>
            <a:ext cx="400110" cy="30835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</a:rPr>
              <a:t>自顶向下分解问题最深</a:t>
            </a:r>
            <a:r>
              <a:rPr lang="en-US" altLang="zh-CN" sz="1400" dirty="0" smtClean="0">
                <a:solidFill>
                  <a:srgbClr val="C00000"/>
                </a:solidFill>
              </a:rPr>
              <a:t>n+1</a:t>
            </a:r>
            <a:r>
              <a:rPr lang="zh-CN" altLang="en-US" sz="1400" dirty="0" smtClean="0">
                <a:solidFill>
                  <a:srgbClr val="C00000"/>
                </a:solidFill>
              </a:rPr>
              <a:t>层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81" name="直接箭头连接符 80"/>
          <p:cNvCxnSpPr/>
          <p:nvPr/>
        </p:nvCxnSpPr>
        <p:spPr>
          <a:xfrm flipH="1" flipV="1">
            <a:off x="9606712" y="2132856"/>
            <a:ext cx="22112" cy="3014969"/>
          </a:xfrm>
          <a:prstGeom prst="straightConnector1">
            <a:avLst/>
          </a:prstGeom>
          <a:ln w="762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9594775" y="2372319"/>
            <a:ext cx="461665" cy="2631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</a:rPr>
              <a:t>自底向上求解问题</a:t>
            </a:r>
            <a:endParaRPr lang="zh-CN" altLang="en-US" dirty="0">
              <a:ln>
                <a:solidFill>
                  <a:srgbClr val="00B05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5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</a:t>
            </a:r>
            <a:r>
              <a:rPr lang="zh-CN" altLang="en-US" dirty="0" smtClean="0"/>
              <a:t>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lvl="2"/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n,C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递归算法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n,C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)-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带备忘录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动态规划算法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2"/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方便：备忘录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设为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mV[</a:t>
                </a:r>
                <a:r>
                  <a:rPr lang="en-US" altLang="zh-CN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n,C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lvl="2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最坏情况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602222"/>
            <a:ext cx="4207202" cy="4968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980728"/>
            <a:ext cx="8296369" cy="58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6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</a:t>
            </a:r>
            <a:r>
              <a:rPr lang="zh-CN" altLang="en-US" dirty="0" smtClean="0"/>
              <a:t>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递推算法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n,C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zh-CN" altLang="en-US" dirty="0"/>
          </a:p>
        </p:txBody>
      </p:sp>
      <p:cxnSp>
        <p:nvCxnSpPr>
          <p:cNvPr id="60" name="直接箭头连接符 59"/>
          <p:cNvCxnSpPr/>
          <p:nvPr/>
        </p:nvCxnSpPr>
        <p:spPr>
          <a:xfrm flipH="1" flipV="1">
            <a:off x="7520410" y="1844824"/>
            <a:ext cx="22112" cy="3014969"/>
          </a:xfrm>
          <a:prstGeom prst="straightConnector1">
            <a:avLst/>
          </a:prstGeom>
          <a:ln w="762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7601669" y="2084287"/>
            <a:ext cx="461665" cy="2631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</a:rPr>
              <a:t>自底向上求解问题</a:t>
            </a:r>
            <a:endParaRPr lang="zh-CN" altLang="en-US" dirty="0">
              <a:ln>
                <a:solidFill>
                  <a:srgbClr val="00B05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695417" y="1977293"/>
            <a:ext cx="930873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C)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4539162" y="2600253"/>
            <a:ext cx="1181068" cy="31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n-1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C1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55" name="直接箭头连接符 54"/>
          <p:cNvCxnSpPr>
            <a:stCxn id="48" idx="2"/>
            <a:endCxn id="51" idx="0"/>
          </p:cNvCxnSpPr>
          <p:nvPr/>
        </p:nvCxnSpPr>
        <p:spPr>
          <a:xfrm flipH="1">
            <a:off x="5129696" y="2288708"/>
            <a:ext cx="1031158" cy="311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920031" y="3173428"/>
            <a:ext cx="1020883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n-2,C3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5071038" y="3168872"/>
            <a:ext cx="1013546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n-2,C4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63" name="直接箭头连接符 62"/>
          <p:cNvCxnSpPr>
            <a:stCxn id="51" idx="2"/>
            <a:endCxn id="57" idx="0"/>
          </p:cNvCxnSpPr>
          <p:nvPr/>
        </p:nvCxnSpPr>
        <p:spPr>
          <a:xfrm flipH="1">
            <a:off x="4430473" y="2911668"/>
            <a:ext cx="699223" cy="261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51" idx="2"/>
            <a:endCxn id="58" idx="0"/>
          </p:cNvCxnSpPr>
          <p:nvPr/>
        </p:nvCxnSpPr>
        <p:spPr>
          <a:xfrm>
            <a:off x="5129696" y="2911668"/>
            <a:ext cx="448115" cy="257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3810314" y="3822351"/>
            <a:ext cx="708209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70" name="直接箭头连接符 69"/>
          <p:cNvCxnSpPr>
            <a:stCxn id="57" idx="2"/>
            <a:endCxn id="68" idx="0"/>
          </p:cNvCxnSpPr>
          <p:nvPr/>
        </p:nvCxnSpPr>
        <p:spPr>
          <a:xfrm flipH="1">
            <a:off x="4164419" y="3484843"/>
            <a:ext cx="266054" cy="337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729056" y="3808794"/>
            <a:ext cx="698899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73" name="直接箭头连接符 72"/>
          <p:cNvCxnSpPr>
            <a:stCxn id="58" idx="2"/>
            <a:endCxn id="71" idx="0"/>
          </p:cNvCxnSpPr>
          <p:nvPr/>
        </p:nvCxnSpPr>
        <p:spPr>
          <a:xfrm flipH="1">
            <a:off x="5078506" y="3480287"/>
            <a:ext cx="499305" cy="3285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8" idx="2"/>
            <a:endCxn id="75" idx="0"/>
          </p:cNvCxnSpPr>
          <p:nvPr/>
        </p:nvCxnSpPr>
        <p:spPr>
          <a:xfrm>
            <a:off x="5577811" y="3480287"/>
            <a:ext cx="268426" cy="3257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5510015" y="3806021"/>
            <a:ext cx="672443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4029374" y="4400632"/>
            <a:ext cx="802197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0,Ci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85" name="矩形 84"/>
          <p:cNvSpPr/>
          <p:nvPr/>
        </p:nvSpPr>
        <p:spPr>
          <a:xfrm>
            <a:off x="5159967" y="4428908"/>
            <a:ext cx="790664" cy="311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M(</a:t>
            </a:r>
            <a:r>
              <a:rPr lang="en-US" altLang="zh-CN" sz="1600" dirty="0" smtClean="0"/>
              <a:t>i,0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43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自底向上计算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方便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备忘录设为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  <a:p>
            <a:pPr lvl="2"/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确定计算顺序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容量为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时：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mV[i,0]=0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，物品没有时：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mV[0,c]=0</a:t>
            </a:r>
          </a:p>
          <a:p>
            <a:pPr lvl="3"/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利用递推公式递推计算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]=max{mV[i-1,c- 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200" b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200" b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mV[i-1,c]}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先求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mV[i-1,c- 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200" b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mV[i-1,c]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再求</a:t>
            </a:r>
            <a:r>
              <a:rPr lang="en-US" altLang="zh-CN" sz="2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sz="22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sz="2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10272464" y="1268760"/>
            <a:ext cx="151566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27" name="圆角矩形 26"/>
          <p:cNvSpPr/>
          <p:nvPr/>
        </p:nvSpPr>
        <p:spPr>
          <a:xfrm>
            <a:off x="10272464" y="2526159"/>
            <a:ext cx="151566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10272464" y="3789040"/>
            <a:ext cx="1515668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29" name="圆角矩形 28"/>
          <p:cNvSpPr/>
          <p:nvPr/>
        </p:nvSpPr>
        <p:spPr>
          <a:xfrm>
            <a:off x="10272464" y="5013176"/>
            <a:ext cx="151566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30" name="下箭头 29"/>
          <p:cNvSpPr/>
          <p:nvPr/>
        </p:nvSpPr>
        <p:spPr>
          <a:xfrm>
            <a:off x="10662713" y="2132856"/>
            <a:ext cx="261322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下箭头 30"/>
          <p:cNvSpPr/>
          <p:nvPr/>
        </p:nvSpPr>
        <p:spPr>
          <a:xfrm>
            <a:off x="10662713" y="3398267"/>
            <a:ext cx="261322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下箭头 31"/>
          <p:cNvSpPr/>
          <p:nvPr/>
        </p:nvSpPr>
        <p:spPr>
          <a:xfrm>
            <a:off x="10662713" y="4658618"/>
            <a:ext cx="261322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86313"/>
              </p:ext>
            </p:extLst>
          </p:nvPr>
        </p:nvGraphicFramePr>
        <p:xfrm>
          <a:off x="659398" y="3212976"/>
          <a:ext cx="9577060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484"/>
                <a:gridCol w="580866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mV[</a:t>
                      </a:r>
                      <a:r>
                        <a:rPr lang="en-US" altLang="zh-CN" sz="1600" dirty="0" err="1" smtClean="0"/>
                        <a:t>i,c</a:t>
                      </a:r>
                      <a:r>
                        <a:rPr lang="en-US" altLang="zh-CN" sz="1600" dirty="0" smtClean="0"/>
                        <a:t>]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610877" y="535006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514696" y="457552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mV[i-1,c]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954632" y="464849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mV[i-1,c-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16" idx="2"/>
            <a:endCxn id="8" idx="0"/>
          </p:cNvCxnSpPr>
          <p:nvPr/>
        </p:nvCxnSpPr>
        <p:spPr>
          <a:xfrm>
            <a:off x="8065488" y="4944856"/>
            <a:ext cx="1" cy="4052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7" idx="2"/>
            <a:endCxn id="8" idx="0"/>
          </p:cNvCxnSpPr>
          <p:nvPr/>
        </p:nvCxnSpPr>
        <p:spPr>
          <a:xfrm>
            <a:off x="5677747" y="5017822"/>
            <a:ext cx="2387742" cy="3322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1487488" y="3969060"/>
            <a:ext cx="8640960" cy="432048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5400000">
            <a:off x="485359" y="4977182"/>
            <a:ext cx="2448257" cy="432048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672327"/>
              </p:ext>
            </p:extLst>
          </p:nvPr>
        </p:nvGraphicFramePr>
        <p:xfrm>
          <a:off x="659398" y="3212976"/>
          <a:ext cx="9577060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484"/>
                <a:gridCol w="580866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mV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c=0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/>
                        <a:t>i</a:t>
                      </a:r>
                      <a:r>
                        <a:rPr lang="en-US" altLang="zh-CN" sz="2000" dirty="0" smtClean="0"/>
                        <a:t>=0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9" name="直接箭头连接符 18"/>
          <p:cNvCxnSpPr/>
          <p:nvPr/>
        </p:nvCxnSpPr>
        <p:spPr>
          <a:xfrm>
            <a:off x="2351584" y="4833156"/>
            <a:ext cx="756084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2351584" y="5481228"/>
            <a:ext cx="756084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2351584" y="6092354"/>
            <a:ext cx="7416824" cy="3739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83" y="5864035"/>
            <a:ext cx="346765" cy="45663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8159" y="5719401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38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5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2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依次求解问题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16414"/>
              </p:ext>
            </p:extLst>
          </p:nvPr>
        </p:nvGraphicFramePr>
        <p:xfrm>
          <a:off x="695404" y="2907785"/>
          <a:ext cx="9577060" cy="3582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484"/>
                <a:gridCol w="580866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mV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C=0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/>
                        <a:t>i</a:t>
                      </a:r>
                      <a:r>
                        <a:rPr lang="en-US" altLang="zh-CN" sz="2000" dirty="0" smtClean="0"/>
                        <a:t>=0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449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5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2765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682422"/>
              </p:ext>
            </p:extLst>
          </p:nvPr>
        </p:nvGraphicFramePr>
        <p:xfrm>
          <a:off x="726544" y="2047394"/>
          <a:ext cx="4320480" cy="7924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20080"/>
                <a:gridCol w="720080"/>
                <a:gridCol w="720080"/>
                <a:gridCol w="720080"/>
                <a:gridCol w="720080"/>
                <a:gridCol w="720080"/>
              </a:tblGrid>
              <a:tr h="3240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w[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v[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CN" altLang="en-US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圆角矩形标注 7"/>
          <p:cNvSpPr/>
          <p:nvPr/>
        </p:nvSpPr>
        <p:spPr>
          <a:xfrm>
            <a:off x="5216924" y="2529020"/>
            <a:ext cx="951084" cy="415996"/>
          </a:xfrm>
          <a:prstGeom prst="wedgeRoundRectCallout">
            <a:avLst>
              <a:gd name="adj1" fmla="val -62982"/>
              <a:gd name="adj2" fmla="val 41644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w[1]&gt;c</a:t>
            </a:r>
            <a:endParaRPr lang="zh-CN" altLang="en-US" sz="20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2207568" y="4405890"/>
            <a:ext cx="288032" cy="25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2207568" y="4406374"/>
            <a:ext cx="268248" cy="256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855640" y="4397643"/>
            <a:ext cx="288032" cy="25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2855640" y="4398127"/>
            <a:ext cx="268248" cy="256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468962" y="4397643"/>
            <a:ext cx="288032" cy="25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3468962" y="4398127"/>
            <a:ext cx="268248" cy="256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100812" y="4397159"/>
            <a:ext cx="288032" cy="25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100812" y="4397643"/>
            <a:ext cx="268248" cy="256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727848" y="4408445"/>
            <a:ext cx="288032" cy="25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727848" y="4408929"/>
            <a:ext cx="268248" cy="256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74668" y="4411818"/>
            <a:ext cx="288032" cy="25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5374668" y="4412302"/>
            <a:ext cx="268248" cy="256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997200" y="4411818"/>
            <a:ext cx="288032" cy="25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997200" y="4412302"/>
            <a:ext cx="268248" cy="256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644568" y="4392768"/>
            <a:ext cx="288032" cy="25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6644568" y="4393252"/>
            <a:ext cx="268248" cy="256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7279376" y="4396030"/>
            <a:ext cx="288032" cy="25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7279376" y="4396514"/>
            <a:ext cx="268248" cy="256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202298" y="4325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2845046" y="4325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3456263" y="4316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4093985" y="4316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4721021" y="4325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5361381" y="4316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5994291" y="4316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6641111" y="4299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7280322" y="4293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855899" y="4325668"/>
            <a:ext cx="41870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855070" y="4293096"/>
            <a:ext cx="397428" cy="4320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31774" y="164469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C=13</a:t>
            </a:r>
            <a:endParaRPr lang="zh-CN" altLang="en-US" sz="2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634777" y="1366995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]=max{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mV[i-1,c-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000" b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mV[i-1,c]}</a:t>
            </a:r>
            <a:endParaRPr lang="zh-CN" altLang="en-US" sz="2000" b="1" dirty="0"/>
          </a:p>
        </p:txBody>
      </p:sp>
      <p:sp>
        <p:nvSpPr>
          <p:cNvPr id="56" name="文本框 55"/>
          <p:cNvSpPr txBox="1"/>
          <p:nvPr/>
        </p:nvSpPr>
        <p:spPr>
          <a:xfrm>
            <a:off x="5791620" y="1992355"/>
            <a:ext cx="502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mV[1,10]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=max{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mV[1-1,10- 10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]+24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mV[1-1,10]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6778692" y="2737018"/>
            <a:ext cx="1275092" cy="166811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679560" y="2306490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=max{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mV[0,0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]+24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mV[0,10]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517932" y="3645024"/>
            <a:ext cx="432048" cy="460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821743" y="3645024"/>
            <a:ext cx="432048" cy="460161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/>
          <p:cNvCxnSpPr/>
          <p:nvPr/>
        </p:nvCxnSpPr>
        <p:spPr>
          <a:xfrm>
            <a:off x="7395722" y="2749091"/>
            <a:ext cx="1275092" cy="166811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5807278" y="1953328"/>
            <a:ext cx="553106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mV[1,11]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=max{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mV[1-1,11- 10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]+24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mV[1-1,11]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000" b="1" dirty="0"/>
          </a:p>
        </p:txBody>
      </p:sp>
      <p:sp>
        <p:nvSpPr>
          <p:cNvPr id="61" name="文本框 60"/>
          <p:cNvSpPr txBox="1"/>
          <p:nvPr/>
        </p:nvSpPr>
        <p:spPr>
          <a:xfrm>
            <a:off x="6693223" y="2282308"/>
            <a:ext cx="358636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=max{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mV[0,1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]+24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mV[0,11]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000" b="1" dirty="0"/>
          </a:p>
        </p:txBody>
      </p:sp>
      <p:sp>
        <p:nvSpPr>
          <p:cNvPr id="62" name="矩形 61"/>
          <p:cNvSpPr/>
          <p:nvPr/>
        </p:nvSpPr>
        <p:spPr>
          <a:xfrm>
            <a:off x="2128310" y="3645024"/>
            <a:ext cx="432048" cy="460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463788" y="3645024"/>
            <a:ext cx="432048" cy="460161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8457451" y="4318145"/>
            <a:ext cx="41870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cxnSp>
        <p:nvCxnSpPr>
          <p:cNvPr id="65" name="直接箭头连接符 64"/>
          <p:cNvCxnSpPr/>
          <p:nvPr/>
        </p:nvCxnSpPr>
        <p:spPr>
          <a:xfrm>
            <a:off x="8012752" y="2730607"/>
            <a:ext cx="1275092" cy="166811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9077398" y="4327619"/>
            <a:ext cx="41870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10416480" y="1155755"/>
            <a:ext cx="1440160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27" name="圆角矩形 26"/>
          <p:cNvSpPr/>
          <p:nvPr/>
        </p:nvSpPr>
        <p:spPr>
          <a:xfrm>
            <a:off x="10416480" y="2413154"/>
            <a:ext cx="1440160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10416480" y="3676035"/>
            <a:ext cx="1440160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29" name="圆角矩形 28"/>
          <p:cNvSpPr/>
          <p:nvPr/>
        </p:nvSpPr>
        <p:spPr>
          <a:xfrm>
            <a:off x="10416480" y="4900171"/>
            <a:ext cx="1440160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30" name="下箭头 29"/>
          <p:cNvSpPr/>
          <p:nvPr/>
        </p:nvSpPr>
        <p:spPr>
          <a:xfrm>
            <a:off x="10744240" y="2019851"/>
            <a:ext cx="248303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下箭头 30"/>
          <p:cNvSpPr/>
          <p:nvPr/>
        </p:nvSpPr>
        <p:spPr>
          <a:xfrm>
            <a:off x="10744240" y="3285262"/>
            <a:ext cx="248303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下箭头 31"/>
          <p:cNvSpPr/>
          <p:nvPr/>
        </p:nvSpPr>
        <p:spPr>
          <a:xfrm>
            <a:off x="10744240" y="4545613"/>
            <a:ext cx="248303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箭头连接符 69"/>
          <p:cNvCxnSpPr/>
          <p:nvPr/>
        </p:nvCxnSpPr>
        <p:spPr>
          <a:xfrm>
            <a:off x="8645932" y="2730607"/>
            <a:ext cx="1275092" cy="166811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9703656" y="4318145"/>
            <a:ext cx="41870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2213154" y="4969321"/>
            <a:ext cx="288032" cy="25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>
            <a:off x="2213154" y="4969805"/>
            <a:ext cx="268248" cy="256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218320" y="48890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cxnSp>
        <p:nvCxnSpPr>
          <p:cNvPr id="78" name="直接连接符 77"/>
          <p:cNvCxnSpPr/>
          <p:nvPr/>
        </p:nvCxnSpPr>
        <p:spPr>
          <a:xfrm>
            <a:off x="2845046" y="4969321"/>
            <a:ext cx="288032" cy="25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>
            <a:off x="2845046" y="4969805"/>
            <a:ext cx="268248" cy="256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2858533" y="48890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81" name="圆角矩形标注 80"/>
          <p:cNvSpPr/>
          <p:nvPr/>
        </p:nvSpPr>
        <p:spPr>
          <a:xfrm>
            <a:off x="4049248" y="4939725"/>
            <a:ext cx="1137002" cy="546081"/>
          </a:xfrm>
          <a:prstGeom prst="wedgeRoundRectCallout">
            <a:avLst>
              <a:gd name="adj1" fmla="val -132884"/>
              <a:gd name="adj2" fmla="val -22485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w[1,2]&gt;c</a:t>
            </a:r>
            <a:endParaRPr lang="zh-CN" altLang="en-US" sz="2000" dirty="0"/>
          </a:p>
        </p:txBody>
      </p:sp>
      <p:cxnSp>
        <p:nvCxnSpPr>
          <p:cNvPr id="82" name="直接箭头连接符 81"/>
          <p:cNvCxnSpPr/>
          <p:nvPr/>
        </p:nvCxnSpPr>
        <p:spPr>
          <a:xfrm flipH="1">
            <a:off x="3472631" y="2046911"/>
            <a:ext cx="3115043" cy="29849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3468049" y="48890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4092125" y="4907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5" name="文本框 84"/>
          <p:cNvSpPr txBox="1"/>
          <p:nvPr/>
        </p:nvSpPr>
        <p:spPr>
          <a:xfrm>
            <a:off x="4758832" y="4907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5372519" y="49245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7" name="文本框 86"/>
          <p:cNvSpPr txBox="1"/>
          <p:nvPr/>
        </p:nvSpPr>
        <p:spPr>
          <a:xfrm>
            <a:off x="5978350" y="49180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8" name="文本框 87"/>
          <p:cNvSpPr txBox="1"/>
          <p:nvPr/>
        </p:nvSpPr>
        <p:spPr>
          <a:xfrm>
            <a:off x="6604042" y="49089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7259806" y="490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90" name="文本框 89"/>
          <p:cNvSpPr txBox="1"/>
          <p:nvPr/>
        </p:nvSpPr>
        <p:spPr>
          <a:xfrm>
            <a:off x="7882425" y="48914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8481282" y="4883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9090907" y="48914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93" name="文本框 92"/>
          <p:cNvSpPr txBox="1"/>
          <p:nvPr/>
        </p:nvSpPr>
        <p:spPr>
          <a:xfrm>
            <a:off x="9737854" y="49072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26</a:t>
            </a:r>
            <a:endParaRPr lang="zh-CN" altLang="en-US" dirty="0"/>
          </a:p>
        </p:txBody>
      </p:sp>
      <p:sp>
        <p:nvSpPr>
          <p:cNvPr id="94" name="文本框 93"/>
          <p:cNvSpPr txBox="1"/>
          <p:nvPr/>
        </p:nvSpPr>
        <p:spPr>
          <a:xfrm>
            <a:off x="2221483" y="53104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95" name="文本框 94"/>
          <p:cNvSpPr txBox="1"/>
          <p:nvPr/>
        </p:nvSpPr>
        <p:spPr>
          <a:xfrm>
            <a:off x="2811608" y="53159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3435524" y="53071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4059440" y="53159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4706478" y="53159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5333091" y="530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5976028" y="52968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6627849" y="53068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7235285" y="53068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103" name="文本框 102"/>
          <p:cNvSpPr txBox="1"/>
          <p:nvPr/>
        </p:nvSpPr>
        <p:spPr>
          <a:xfrm>
            <a:off x="7880850" y="528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8496531" y="528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05" name="文本框 104"/>
          <p:cNvSpPr txBox="1"/>
          <p:nvPr/>
        </p:nvSpPr>
        <p:spPr>
          <a:xfrm>
            <a:off x="9132635" y="528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06" name="文本框 105"/>
          <p:cNvSpPr txBox="1"/>
          <p:nvPr/>
        </p:nvSpPr>
        <p:spPr>
          <a:xfrm>
            <a:off x="9753108" y="52989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26</a:t>
            </a:r>
            <a:endParaRPr lang="zh-CN" altLang="en-US" dirty="0"/>
          </a:p>
        </p:txBody>
      </p:sp>
      <p:sp>
        <p:nvSpPr>
          <p:cNvPr id="107" name="文本框 106"/>
          <p:cNvSpPr txBox="1"/>
          <p:nvPr/>
        </p:nvSpPr>
        <p:spPr>
          <a:xfrm>
            <a:off x="2217923" y="5679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8" name="文本框 107"/>
          <p:cNvSpPr txBox="1"/>
          <p:nvPr/>
        </p:nvSpPr>
        <p:spPr>
          <a:xfrm>
            <a:off x="2808048" y="56852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3431964" y="56764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0" name="文本框 109"/>
          <p:cNvSpPr txBox="1"/>
          <p:nvPr/>
        </p:nvSpPr>
        <p:spPr>
          <a:xfrm>
            <a:off x="4055880" y="56852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111" name="文本框 110"/>
          <p:cNvSpPr txBox="1"/>
          <p:nvPr/>
        </p:nvSpPr>
        <p:spPr>
          <a:xfrm>
            <a:off x="4702918" y="56852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5329531" y="56761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13" name="文本框 112"/>
          <p:cNvSpPr txBox="1"/>
          <p:nvPr/>
        </p:nvSpPr>
        <p:spPr>
          <a:xfrm>
            <a:off x="5972468" y="56660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6624289" y="56761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115" name="文本框 114"/>
          <p:cNvSpPr txBox="1"/>
          <p:nvPr/>
        </p:nvSpPr>
        <p:spPr>
          <a:xfrm>
            <a:off x="7231725" y="56761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19</a:t>
            </a:r>
            <a:endParaRPr lang="zh-CN" altLang="en-US" dirty="0"/>
          </a:p>
        </p:txBody>
      </p:sp>
      <p:sp>
        <p:nvSpPr>
          <p:cNvPr id="116" name="文本框 115"/>
          <p:cNvSpPr txBox="1"/>
          <p:nvPr/>
        </p:nvSpPr>
        <p:spPr>
          <a:xfrm>
            <a:off x="7877290" y="565824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17" name="文本框 116"/>
          <p:cNvSpPr txBox="1"/>
          <p:nvPr/>
        </p:nvSpPr>
        <p:spPr>
          <a:xfrm>
            <a:off x="8492971" y="565824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18" name="文本框 117"/>
          <p:cNvSpPr txBox="1"/>
          <p:nvPr/>
        </p:nvSpPr>
        <p:spPr>
          <a:xfrm>
            <a:off x="9129075" y="565824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19" name="文本框 118"/>
          <p:cNvSpPr txBox="1"/>
          <p:nvPr/>
        </p:nvSpPr>
        <p:spPr>
          <a:xfrm>
            <a:off x="9749548" y="566818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26</a:t>
            </a:r>
            <a:endParaRPr lang="zh-CN" altLang="en-US" dirty="0"/>
          </a:p>
        </p:txBody>
      </p:sp>
      <p:sp>
        <p:nvSpPr>
          <p:cNvPr id="120" name="文本框 119"/>
          <p:cNvSpPr txBox="1"/>
          <p:nvPr/>
        </p:nvSpPr>
        <p:spPr>
          <a:xfrm>
            <a:off x="2206229" y="60840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21" name="文本框 120"/>
          <p:cNvSpPr txBox="1"/>
          <p:nvPr/>
        </p:nvSpPr>
        <p:spPr>
          <a:xfrm>
            <a:off x="2796354" y="60840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22" name="文本框 121"/>
          <p:cNvSpPr txBox="1"/>
          <p:nvPr/>
        </p:nvSpPr>
        <p:spPr>
          <a:xfrm>
            <a:off x="3420270" y="60840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23" name="文本框 122"/>
          <p:cNvSpPr txBox="1"/>
          <p:nvPr/>
        </p:nvSpPr>
        <p:spPr>
          <a:xfrm>
            <a:off x="4044186" y="60840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4691224" y="6084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25" name="文本框 124"/>
          <p:cNvSpPr txBox="1"/>
          <p:nvPr/>
        </p:nvSpPr>
        <p:spPr>
          <a:xfrm>
            <a:off x="5317837" y="60748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26" name="文本框 125"/>
          <p:cNvSpPr txBox="1"/>
          <p:nvPr/>
        </p:nvSpPr>
        <p:spPr>
          <a:xfrm>
            <a:off x="5960774" y="60648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127" name="文本框 126"/>
          <p:cNvSpPr txBox="1"/>
          <p:nvPr/>
        </p:nvSpPr>
        <p:spPr>
          <a:xfrm>
            <a:off x="6612595" y="60748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128" name="文本框 127"/>
          <p:cNvSpPr txBox="1"/>
          <p:nvPr/>
        </p:nvSpPr>
        <p:spPr>
          <a:xfrm>
            <a:off x="7220031" y="60748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19</a:t>
            </a:r>
            <a:endParaRPr lang="zh-CN" altLang="en-US" dirty="0"/>
          </a:p>
        </p:txBody>
      </p:sp>
      <p:sp>
        <p:nvSpPr>
          <p:cNvPr id="129" name="文本框 128"/>
          <p:cNvSpPr txBox="1"/>
          <p:nvPr/>
        </p:nvSpPr>
        <p:spPr>
          <a:xfrm>
            <a:off x="7865596" y="60570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30" name="文本框 129"/>
          <p:cNvSpPr txBox="1"/>
          <p:nvPr/>
        </p:nvSpPr>
        <p:spPr>
          <a:xfrm>
            <a:off x="8481277" y="60570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31" name="文本框 130"/>
          <p:cNvSpPr txBox="1"/>
          <p:nvPr/>
        </p:nvSpPr>
        <p:spPr>
          <a:xfrm>
            <a:off x="9117381" y="60570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32" name="文本框 131"/>
          <p:cNvSpPr txBox="1"/>
          <p:nvPr/>
        </p:nvSpPr>
        <p:spPr>
          <a:xfrm>
            <a:off x="9737854" y="60669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517932" y="4293096"/>
            <a:ext cx="432048" cy="460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3372690" y="4291196"/>
            <a:ext cx="432048" cy="460161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/>
          <p:cNvSpPr/>
          <p:nvPr/>
        </p:nvSpPr>
        <p:spPr>
          <a:xfrm>
            <a:off x="3396489" y="4909560"/>
            <a:ext cx="397428" cy="3445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4018953" y="4914131"/>
            <a:ext cx="397428" cy="3445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>
            <a:off x="4029806" y="4306874"/>
            <a:ext cx="432048" cy="460161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2125804" y="4299284"/>
            <a:ext cx="432048" cy="460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351584" y="5927265"/>
            <a:ext cx="0" cy="20061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/>
          <p:nvPr/>
        </p:nvCxnSpPr>
        <p:spPr>
          <a:xfrm>
            <a:off x="2947197" y="5938093"/>
            <a:ext cx="0" cy="20061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/>
          <p:nvPr/>
        </p:nvCxnSpPr>
        <p:spPr>
          <a:xfrm>
            <a:off x="3561712" y="5954247"/>
            <a:ext cx="0" cy="20061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 142"/>
          <p:cNvSpPr/>
          <p:nvPr/>
        </p:nvSpPr>
        <p:spPr>
          <a:xfrm>
            <a:off x="4675612" y="5683377"/>
            <a:ext cx="432048" cy="343469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/>
          <p:cNvSpPr/>
          <p:nvPr/>
        </p:nvSpPr>
        <p:spPr>
          <a:xfrm>
            <a:off x="2124516" y="5653208"/>
            <a:ext cx="432048" cy="387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4685236" y="6087907"/>
            <a:ext cx="397428" cy="321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3999335" y="5693429"/>
            <a:ext cx="432048" cy="343469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1537053" y="5676110"/>
            <a:ext cx="432048" cy="387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4008009" y="6110559"/>
            <a:ext cx="397428" cy="321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/>
          <p:cNvSpPr/>
          <p:nvPr/>
        </p:nvSpPr>
        <p:spPr>
          <a:xfrm>
            <a:off x="5312932" y="5683088"/>
            <a:ext cx="432048" cy="343469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/>
          <p:cNvSpPr/>
          <p:nvPr/>
        </p:nvSpPr>
        <p:spPr>
          <a:xfrm>
            <a:off x="2761836" y="5652919"/>
            <a:ext cx="432048" cy="387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322556" y="6087618"/>
            <a:ext cx="397428" cy="321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953374" y="5683088"/>
            <a:ext cx="432048" cy="343469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3402278" y="5652919"/>
            <a:ext cx="432048" cy="387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/>
          <p:cNvSpPr/>
          <p:nvPr/>
        </p:nvSpPr>
        <p:spPr>
          <a:xfrm>
            <a:off x="5962998" y="6087618"/>
            <a:ext cx="397428" cy="321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/>
          <p:cNvSpPr/>
          <p:nvPr/>
        </p:nvSpPr>
        <p:spPr>
          <a:xfrm>
            <a:off x="6563253" y="5690535"/>
            <a:ext cx="432048" cy="343469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4012157" y="5660366"/>
            <a:ext cx="432048" cy="387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/>
          <p:cNvSpPr/>
          <p:nvPr/>
        </p:nvSpPr>
        <p:spPr>
          <a:xfrm>
            <a:off x="6572877" y="6095065"/>
            <a:ext cx="397428" cy="321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/>
          <p:cNvSpPr/>
          <p:nvPr/>
        </p:nvSpPr>
        <p:spPr>
          <a:xfrm>
            <a:off x="7219134" y="5676096"/>
            <a:ext cx="432048" cy="343469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/>
          <p:cNvSpPr/>
          <p:nvPr/>
        </p:nvSpPr>
        <p:spPr>
          <a:xfrm>
            <a:off x="4668038" y="5645927"/>
            <a:ext cx="432048" cy="387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/>
        </p:nvSpPr>
        <p:spPr>
          <a:xfrm>
            <a:off x="7228758" y="6080626"/>
            <a:ext cx="397428" cy="321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/>
          <p:cNvSpPr/>
          <p:nvPr/>
        </p:nvSpPr>
        <p:spPr>
          <a:xfrm>
            <a:off x="7865954" y="5683088"/>
            <a:ext cx="432048" cy="343469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/>
          <p:cNvSpPr/>
          <p:nvPr/>
        </p:nvSpPr>
        <p:spPr>
          <a:xfrm>
            <a:off x="5314858" y="5652919"/>
            <a:ext cx="432048" cy="387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/>
          <p:cNvSpPr/>
          <p:nvPr/>
        </p:nvSpPr>
        <p:spPr>
          <a:xfrm>
            <a:off x="7875578" y="6087618"/>
            <a:ext cx="397428" cy="321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/>
          <p:cNvSpPr/>
          <p:nvPr/>
        </p:nvSpPr>
        <p:spPr>
          <a:xfrm>
            <a:off x="8468093" y="5675317"/>
            <a:ext cx="432048" cy="343469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>
            <a:off x="5916997" y="5645148"/>
            <a:ext cx="432048" cy="387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/>
          <p:cNvSpPr/>
          <p:nvPr/>
        </p:nvSpPr>
        <p:spPr>
          <a:xfrm>
            <a:off x="8477717" y="6079847"/>
            <a:ext cx="397428" cy="321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9109190" y="5683088"/>
            <a:ext cx="432048" cy="343469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/>
          <p:cNvSpPr/>
          <p:nvPr/>
        </p:nvSpPr>
        <p:spPr>
          <a:xfrm>
            <a:off x="6558094" y="5652919"/>
            <a:ext cx="432048" cy="387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/>
          <p:cNvSpPr/>
          <p:nvPr/>
        </p:nvSpPr>
        <p:spPr>
          <a:xfrm>
            <a:off x="9118814" y="6087618"/>
            <a:ext cx="397428" cy="321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9741846" y="5675317"/>
            <a:ext cx="432048" cy="343469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/>
          <p:cNvSpPr/>
          <p:nvPr/>
        </p:nvSpPr>
        <p:spPr>
          <a:xfrm>
            <a:off x="7190750" y="5645148"/>
            <a:ext cx="432048" cy="387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/>
          <p:cNvSpPr/>
          <p:nvPr/>
        </p:nvSpPr>
        <p:spPr>
          <a:xfrm>
            <a:off x="9751470" y="6079847"/>
            <a:ext cx="397428" cy="321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8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9" fill="hold">
                      <p:stCondLst>
                        <p:cond delay="indefinite"/>
                      </p:stCondLst>
                      <p:childTnLst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4" fill="hold">
                      <p:stCondLst>
                        <p:cond delay="indefinite"/>
                      </p:stCondLst>
                      <p:childTnLst>
                        <p:par>
                          <p:cTn id="755" fill="hold">
                            <p:stCondLst>
                              <p:cond delay="0"/>
                            </p:stCondLst>
                            <p:childTnLst>
                              <p:par>
                                <p:cTn id="7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>
                      <p:stCondLst>
                        <p:cond delay="indefinite"/>
                      </p:stCondLst>
                      <p:childTnLst>
                        <p:par>
                          <p:cTn id="765" fill="hold">
                            <p:stCondLst>
                              <p:cond delay="0"/>
                            </p:stCondLst>
                            <p:childTnLst>
                              <p:par>
                                <p:cTn id="7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7" grpId="0" animBg="1"/>
      <p:bldP spid="7" grpId="1" animBg="1"/>
      <p:bldP spid="14" grpId="0"/>
      <p:bldP spid="56" grpId="0"/>
      <p:bldP spid="56" grpId="1"/>
      <p:bldP spid="57" grpId="0"/>
      <p:bldP spid="57" grpId="1"/>
      <p:bldP spid="21" grpId="0" animBg="1"/>
      <p:bldP spid="21" grpId="1" animBg="1"/>
      <p:bldP spid="58" grpId="0" animBg="1"/>
      <p:bldP spid="58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/>
      <p:bldP spid="66" grpId="0"/>
      <p:bldP spid="71" grpId="0"/>
      <p:bldP spid="77" grpId="0"/>
      <p:bldP spid="80" grpId="0"/>
      <p:bldP spid="81" grpId="0" animBg="1"/>
      <p:bldP spid="81" grpId="1" animBg="1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设计算法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动态规划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优方案追踪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记录决策过程，数组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rec[</a:t>
            </a:r>
            <a:r>
              <a:rPr lang="en-US" altLang="zh-CN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0200456" y="1155755"/>
            <a:ext cx="151216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13" name="圆角矩形 12"/>
          <p:cNvSpPr/>
          <p:nvPr/>
        </p:nvSpPr>
        <p:spPr>
          <a:xfrm>
            <a:off x="10200456" y="2413154"/>
            <a:ext cx="151216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0200456" y="3676035"/>
            <a:ext cx="151216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15" name="圆角矩形 14"/>
          <p:cNvSpPr/>
          <p:nvPr/>
        </p:nvSpPr>
        <p:spPr>
          <a:xfrm>
            <a:off x="10200456" y="4900171"/>
            <a:ext cx="1512168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最优</a:t>
            </a:r>
            <a:r>
              <a:rPr lang="zh-CN" altLang="en-US" sz="2000" dirty="0" smtClean="0"/>
              <a:t>方案追踪</a:t>
            </a:r>
            <a:endParaRPr lang="zh-CN" altLang="en-US" sz="2000" dirty="0"/>
          </a:p>
        </p:txBody>
      </p:sp>
      <p:sp>
        <p:nvSpPr>
          <p:cNvPr id="16" name="下箭头 15"/>
          <p:cNvSpPr/>
          <p:nvPr/>
        </p:nvSpPr>
        <p:spPr>
          <a:xfrm>
            <a:off x="10587808" y="2019851"/>
            <a:ext cx="260719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10587808" y="3285262"/>
            <a:ext cx="260719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10587808" y="4545613"/>
            <a:ext cx="260719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847528" y="3789040"/>
            <a:ext cx="3312368" cy="1164046"/>
            <a:chOff x="1949672" y="1733150"/>
            <a:chExt cx="3242997" cy="1282409"/>
          </a:xfrm>
        </p:grpSpPr>
        <p:sp>
          <p:nvSpPr>
            <p:cNvPr id="20" name="文本框 8197"/>
            <p:cNvSpPr txBox="1">
              <a:spLocks noChangeArrowheads="1"/>
            </p:cNvSpPr>
            <p:nvPr/>
          </p:nvSpPr>
          <p:spPr bwMode="auto">
            <a:xfrm>
              <a:off x="1949672" y="2132857"/>
              <a:ext cx="1210345" cy="508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400" dirty="0" smtClean="0">
                  <a:cs typeface="Times New Roman" panose="02020603050405020304" pitchFamily="18" charset="0"/>
                </a:rPr>
                <a:t>rec</a:t>
              </a:r>
              <a:r>
                <a:rPr lang="en-US" altLang="zh-CN" sz="2400" dirty="0" smtClean="0"/>
                <a:t>[</a:t>
              </a:r>
              <a:r>
                <a:rPr lang="en-US" altLang="zh-CN" sz="2400" dirty="0" err="1" smtClean="0"/>
                <a:t>i,c</a:t>
              </a:r>
              <a:r>
                <a:rPr lang="en-US" altLang="zh-CN" sz="2400" dirty="0"/>
                <a:t>]</a:t>
              </a:r>
              <a:r>
                <a:rPr lang="en-US" altLang="zh-CN" sz="2400" dirty="0" smtClean="0"/>
                <a:t>=</a:t>
              </a:r>
              <a:endParaRPr lang="en-US" altLang="zh-CN" sz="2400" dirty="0"/>
            </a:p>
          </p:txBody>
        </p:sp>
        <p:sp>
          <p:nvSpPr>
            <p:cNvPr id="21" name="左大括号 8198"/>
            <p:cNvSpPr>
              <a:spLocks/>
            </p:cNvSpPr>
            <p:nvPr/>
          </p:nvSpPr>
          <p:spPr bwMode="auto">
            <a:xfrm>
              <a:off x="3174508" y="1959533"/>
              <a:ext cx="96862" cy="847626"/>
            </a:xfrm>
            <a:prstGeom prst="leftBrace">
              <a:avLst>
                <a:gd name="adj1" fmla="val 1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400"/>
            </a:p>
          </p:txBody>
        </p:sp>
        <p:sp>
          <p:nvSpPr>
            <p:cNvPr id="22" name="文本框 8200"/>
            <p:cNvSpPr txBox="1">
              <a:spLocks noChangeArrowheads="1"/>
            </p:cNvSpPr>
            <p:nvPr/>
          </p:nvSpPr>
          <p:spPr bwMode="auto">
            <a:xfrm>
              <a:off x="3271371" y="2506951"/>
              <a:ext cx="1921298" cy="508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400" dirty="0" smtClean="0"/>
                <a:t>0</a:t>
              </a:r>
              <a:r>
                <a:rPr lang="zh-CN" altLang="en-US" sz="2400" dirty="0" smtClean="0"/>
                <a:t>，不选物品</a:t>
              </a:r>
              <a:r>
                <a:rPr lang="en-US" altLang="zh-CN" sz="2400" dirty="0" err="1" smtClean="0"/>
                <a:t>i</a:t>
              </a:r>
              <a:endParaRPr lang="en-US" altLang="zh-CN" sz="2400" dirty="0"/>
            </a:p>
          </p:txBody>
        </p:sp>
        <p:sp>
          <p:nvSpPr>
            <p:cNvPr id="23" name="文本框 8199"/>
            <p:cNvSpPr txBox="1">
              <a:spLocks noChangeArrowheads="1"/>
            </p:cNvSpPr>
            <p:nvPr/>
          </p:nvSpPr>
          <p:spPr bwMode="auto">
            <a:xfrm>
              <a:off x="3271370" y="1733150"/>
              <a:ext cx="1921298" cy="508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400" dirty="0" smtClean="0"/>
                <a:t>1</a:t>
              </a:r>
              <a:r>
                <a:rPr lang="zh-CN" altLang="en-US" sz="2400" dirty="0" smtClean="0"/>
                <a:t>，选择物品</a:t>
              </a:r>
              <a:r>
                <a:rPr lang="en-US" altLang="zh-CN" sz="2400" dirty="0" err="1" smtClean="0"/>
                <a:t>i</a:t>
              </a:r>
              <a:endParaRPr lang="en-US" altLang="zh-CN" sz="2400" dirty="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847528" y="3275825"/>
            <a:ext cx="6756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依据：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]=max{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mV[i-1,c-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b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mV[i-1,c]}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112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898906"/>
            <a:ext cx="11089232" cy="4752975"/>
          </a:xfrm>
        </p:spPr>
        <p:txBody>
          <a:bodyPr/>
          <a:lstStyle/>
          <a:p>
            <a:pPr lvl="2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记录决策过程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704007"/>
              </p:ext>
            </p:extLst>
          </p:nvPr>
        </p:nvGraphicFramePr>
        <p:xfrm>
          <a:off x="1631508" y="1268760"/>
          <a:ext cx="957706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484"/>
                <a:gridCol w="580866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mV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C=0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126334" y="2006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725824" y="20150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4370468" y="2006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5022732" y="2006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650298" y="1998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6299444" y="2006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909416" y="2006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7542248" y="20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8207970" y="2010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8819272" y="2015001"/>
            <a:ext cx="41870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9408368" y="2007478"/>
            <a:ext cx="41870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10091598" y="2016952"/>
            <a:ext cx="41870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10717856" y="2007478"/>
            <a:ext cx="41870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77" name="文本框 76"/>
          <p:cNvSpPr txBox="1"/>
          <p:nvPr/>
        </p:nvSpPr>
        <p:spPr>
          <a:xfrm>
            <a:off x="3102037" y="2362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3719908" y="23534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83" name="文本框 82"/>
          <p:cNvSpPr txBox="1"/>
          <p:nvPr/>
        </p:nvSpPr>
        <p:spPr>
          <a:xfrm>
            <a:off x="4358433" y="23680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5028229" y="2348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5" name="文本框 84"/>
          <p:cNvSpPr txBox="1"/>
          <p:nvPr/>
        </p:nvSpPr>
        <p:spPr>
          <a:xfrm>
            <a:off x="5663952" y="2348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6308623" y="2348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7" name="文本框 86"/>
          <p:cNvSpPr txBox="1"/>
          <p:nvPr/>
        </p:nvSpPr>
        <p:spPr>
          <a:xfrm>
            <a:off x="6914454" y="2348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8" name="文本框 87"/>
          <p:cNvSpPr txBox="1"/>
          <p:nvPr/>
        </p:nvSpPr>
        <p:spPr>
          <a:xfrm>
            <a:off x="7540146" y="2348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8195910" y="2348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90" name="文本框 89"/>
          <p:cNvSpPr txBox="1"/>
          <p:nvPr/>
        </p:nvSpPr>
        <p:spPr>
          <a:xfrm>
            <a:off x="8818529" y="2370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9417386" y="2362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10027011" y="2370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93" name="文本框 92"/>
          <p:cNvSpPr txBox="1"/>
          <p:nvPr/>
        </p:nvSpPr>
        <p:spPr>
          <a:xfrm>
            <a:off x="10673958" y="23862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26</a:t>
            </a:r>
            <a:endParaRPr lang="zh-CN" altLang="en-US" dirty="0"/>
          </a:p>
        </p:txBody>
      </p:sp>
      <p:sp>
        <p:nvSpPr>
          <p:cNvPr id="94" name="文本框 93"/>
          <p:cNvSpPr txBox="1"/>
          <p:nvPr/>
        </p:nvSpPr>
        <p:spPr>
          <a:xfrm>
            <a:off x="3098716" y="2724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95" name="文本框 94"/>
          <p:cNvSpPr txBox="1"/>
          <p:nvPr/>
        </p:nvSpPr>
        <p:spPr>
          <a:xfrm>
            <a:off x="3724852" y="2733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4367808" y="27435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4995544" y="2733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5642582" y="2733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6269195" y="2724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6912132" y="274528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7563953" y="27553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8171389" y="27553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103" name="文本框 102"/>
          <p:cNvSpPr txBox="1"/>
          <p:nvPr/>
        </p:nvSpPr>
        <p:spPr>
          <a:xfrm>
            <a:off x="8816954" y="27527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9432635" y="27527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05" name="文本框 104"/>
          <p:cNvSpPr txBox="1"/>
          <p:nvPr/>
        </p:nvSpPr>
        <p:spPr>
          <a:xfrm>
            <a:off x="10068739" y="27527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06" name="文本框 105"/>
          <p:cNvSpPr txBox="1"/>
          <p:nvPr/>
        </p:nvSpPr>
        <p:spPr>
          <a:xfrm>
            <a:off x="10689212" y="27626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26</a:t>
            </a:r>
            <a:endParaRPr lang="zh-CN" altLang="en-US" dirty="0"/>
          </a:p>
        </p:txBody>
      </p:sp>
      <p:sp>
        <p:nvSpPr>
          <p:cNvPr id="107" name="文本框 106"/>
          <p:cNvSpPr txBox="1"/>
          <p:nvPr/>
        </p:nvSpPr>
        <p:spPr>
          <a:xfrm>
            <a:off x="3110067" y="31256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8" name="文本框 107"/>
          <p:cNvSpPr txBox="1"/>
          <p:nvPr/>
        </p:nvSpPr>
        <p:spPr>
          <a:xfrm>
            <a:off x="3744152" y="31311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4368068" y="3122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0" name="文本框 109"/>
          <p:cNvSpPr txBox="1"/>
          <p:nvPr/>
        </p:nvSpPr>
        <p:spPr>
          <a:xfrm>
            <a:off x="4991984" y="31082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111" name="文本框 110"/>
          <p:cNvSpPr txBox="1"/>
          <p:nvPr/>
        </p:nvSpPr>
        <p:spPr>
          <a:xfrm>
            <a:off x="5639022" y="31082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6265635" y="31067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13" name="文本框 112"/>
          <p:cNvSpPr txBox="1"/>
          <p:nvPr/>
        </p:nvSpPr>
        <p:spPr>
          <a:xfrm>
            <a:off x="6908572" y="31119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7560393" y="31219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115" name="文本框 114"/>
          <p:cNvSpPr txBox="1"/>
          <p:nvPr/>
        </p:nvSpPr>
        <p:spPr>
          <a:xfrm>
            <a:off x="8167829" y="31219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19</a:t>
            </a:r>
            <a:endParaRPr lang="zh-CN" altLang="en-US" dirty="0"/>
          </a:p>
        </p:txBody>
      </p:sp>
      <p:sp>
        <p:nvSpPr>
          <p:cNvPr id="116" name="文本框 115"/>
          <p:cNvSpPr txBox="1"/>
          <p:nvPr/>
        </p:nvSpPr>
        <p:spPr>
          <a:xfrm>
            <a:off x="8813394" y="31041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17" name="文本框 116"/>
          <p:cNvSpPr txBox="1"/>
          <p:nvPr/>
        </p:nvSpPr>
        <p:spPr>
          <a:xfrm>
            <a:off x="9429075" y="31041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18" name="文本框 117"/>
          <p:cNvSpPr txBox="1"/>
          <p:nvPr/>
        </p:nvSpPr>
        <p:spPr>
          <a:xfrm>
            <a:off x="10065179" y="31041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19" name="文本框 118"/>
          <p:cNvSpPr txBox="1"/>
          <p:nvPr/>
        </p:nvSpPr>
        <p:spPr>
          <a:xfrm>
            <a:off x="10685652" y="31140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26</a:t>
            </a:r>
            <a:endParaRPr lang="zh-CN" altLang="en-US" dirty="0"/>
          </a:p>
        </p:txBody>
      </p:sp>
      <p:sp>
        <p:nvSpPr>
          <p:cNvPr id="120" name="文本框 119"/>
          <p:cNvSpPr txBox="1"/>
          <p:nvPr/>
        </p:nvSpPr>
        <p:spPr>
          <a:xfrm>
            <a:off x="3142333" y="3486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21" name="文本框 120"/>
          <p:cNvSpPr txBox="1"/>
          <p:nvPr/>
        </p:nvSpPr>
        <p:spPr>
          <a:xfrm>
            <a:off x="3732458" y="34917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22" name="文本框 121"/>
          <p:cNvSpPr txBox="1"/>
          <p:nvPr/>
        </p:nvSpPr>
        <p:spPr>
          <a:xfrm>
            <a:off x="4356374" y="34829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23" name="文本框 122"/>
          <p:cNvSpPr txBox="1"/>
          <p:nvPr/>
        </p:nvSpPr>
        <p:spPr>
          <a:xfrm>
            <a:off x="4980290" y="34917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5627328" y="34917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25" name="文本框 124"/>
          <p:cNvSpPr txBox="1"/>
          <p:nvPr/>
        </p:nvSpPr>
        <p:spPr>
          <a:xfrm>
            <a:off x="6253941" y="34825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26" name="文本框 125"/>
          <p:cNvSpPr txBox="1"/>
          <p:nvPr/>
        </p:nvSpPr>
        <p:spPr>
          <a:xfrm>
            <a:off x="6896878" y="34725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127" name="文本框 126"/>
          <p:cNvSpPr txBox="1"/>
          <p:nvPr/>
        </p:nvSpPr>
        <p:spPr>
          <a:xfrm>
            <a:off x="7548699" y="34825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128" name="文本框 127"/>
          <p:cNvSpPr txBox="1"/>
          <p:nvPr/>
        </p:nvSpPr>
        <p:spPr>
          <a:xfrm>
            <a:off x="8156135" y="34825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19</a:t>
            </a:r>
            <a:endParaRPr lang="zh-CN" altLang="en-US" dirty="0"/>
          </a:p>
        </p:txBody>
      </p:sp>
      <p:sp>
        <p:nvSpPr>
          <p:cNvPr id="129" name="文本框 128"/>
          <p:cNvSpPr txBox="1"/>
          <p:nvPr/>
        </p:nvSpPr>
        <p:spPr>
          <a:xfrm>
            <a:off x="8801700" y="34647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30" name="文本框 129"/>
          <p:cNvSpPr txBox="1"/>
          <p:nvPr/>
        </p:nvSpPr>
        <p:spPr>
          <a:xfrm>
            <a:off x="9417381" y="34647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31" name="文本框 130"/>
          <p:cNvSpPr txBox="1"/>
          <p:nvPr/>
        </p:nvSpPr>
        <p:spPr>
          <a:xfrm>
            <a:off x="10053485" y="34647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132" name="文本框 131"/>
          <p:cNvSpPr txBox="1"/>
          <p:nvPr/>
        </p:nvSpPr>
        <p:spPr>
          <a:xfrm>
            <a:off x="10673958" y="3474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61" name="表格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32767"/>
              </p:ext>
            </p:extLst>
          </p:nvPr>
        </p:nvGraphicFramePr>
        <p:xfrm>
          <a:off x="1631508" y="3905376"/>
          <a:ext cx="9577060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58484"/>
                <a:gridCol w="580866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rec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C=0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2" name="文本框 161"/>
          <p:cNvSpPr txBox="1"/>
          <p:nvPr/>
        </p:nvSpPr>
        <p:spPr>
          <a:xfrm>
            <a:off x="3126334" y="46426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3" name="文本框 162"/>
          <p:cNvSpPr txBox="1"/>
          <p:nvPr/>
        </p:nvSpPr>
        <p:spPr>
          <a:xfrm>
            <a:off x="3725824" y="46516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4" name="文本框 163"/>
          <p:cNvSpPr txBox="1"/>
          <p:nvPr/>
        </p:nvSpPr>
        <p:spPr>
          <a:xfrm>
            <a:off x="4370468" y="46426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5" name="文本框 164"/>
          <p:cNvSpPr txBox="1"/>
          <p:nvPr/>
        </p:nvSpPr>
        <p:spPr>
          <a:xfrm>
            <a:off x="5022732" y="46426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6" name="文本框 165"/>
          <p:cNvSpPr txBox="1"/>
          <p:nvPr/>
        </p:nvSpPr>
        <p:spPr>
          <a:xfrm>
            <a:off x="5650298" y="46516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7" name="文本框 166"/>
          <p:cNvSpPr txBox="1"/>
          <p:nvPr/>
        </p:nvSpPr>
        <p:spPr>
          <a:xfrm>
            <a:off x="6299444" y="46426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8" name="文本框 167"/>
          <p:cNvSpPr txBox="1"/>
          <p:nvPr/>
        </p:nvSpPr>
        <p:spPr>
          <a:xfrm>
            <a:off x="6909416" y="46426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1" name="文本框 180"/>
          <p:cNvSpPr txBox="1"/>
          <p:nvPr/>
        </p:nvSpPr>
        <p:spPr>
          <a:xfrm>
            <a:off x="7542248" y="46406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2" name="文本框 181"/>
          <p:cNvSpPr txBox="1"/>
          <p:nvPr/>
        </p:nvSpPr>
        <p:spPr>
          <a:xfrm>
            <a:off x="8207970" y="4647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3" name="文本框 182"/>
          <p:cNvSpPr txBox="1"/>
          <p:nvPr/>
        </p:nvSpPr>
        <p:spPr>
          <a:xfrm>
            <a:off x="8832304" y="46516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4" name="文本框 183"/>
          <p:cNvSpPr txBox="1"/>
          <p:nvPr/>
        </p:nvSpPr>
        <p:spPr>
          <a:xfrm>
            <a:off x="9471651" y="4644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5" name="文本框 184"/>
          <p:cNvSpPr txBox="1"/>
          <p:nvPr/>
        </p:nvSpPr>
        <p:spPr>
          <a:xfrm>
            <a:off x="10091598" y="4653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6" name="文本框 185"/>
          <p:cNvSpPr txBox="1"/>
          <p:nvPr/>
        </p:nvSpPr>
        <p:spPr>
          <a:xfrm>
            <a:off x="10762866" y="4644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7" name="文本框 186"/>
          <p:cNvSpPr txBox="1"/>
          <p:nvPr/>
        </p:nvSpPr>
        <p:spPr>
          <a:xfrm>
            <a:off x="3102037" y="49986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8" name="文本框 187"/>
          <p:cNvSpPr txBox="1"/>
          <p:nvPr/>
        </p:nvSpPr>
        <p:spPr>
          <a:xfrm>
            <a:off x="3719908" y="4990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9" name="文本框 188"/>
          <p:cNvSpPr txBox="1"/>
          <p:nvPr/>
        </p:nvSpPr>
        <p:spPr>
          <a:xfrm>
            <a:off x="4358433" y="5004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0" name="文本框 189"/>
          <p:cNvSpPr txBox="1"/>
          <p:nvPr/>
        </p:nvSpPr>
        <p:spPr>
          <a:xfrm>
            <a:off x="5028229" y="4985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1" name="文本框 190"/>
          <p:cNvSpPr txBox="1"/>
          <p:nvPr/>
        </p:nvSpPr>
        <p:spPr>
          <a:xfrm>
            <a:off x="5663952" y="4985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2" name="文本框 191"/>
          <p:cNvSpPr txBox="1"/>
          <p:nvPr/>
        </p:nvSpPr>
        <p:spPr>
          <a:xfrm>
            <a:off x="6308623" y="4985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3" name="文本框 192"/>
          <p:cNvSpPr txBox="1"/>
          <p:nvPr/>
        </p:nvSpPr>
        <p:spPr>
          <a:xfrm>
            <a:off x="6914454" y="4985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4" name="文本框 193"/>
          <p:cNvSpPr txBox="1"/>
          <p:nvPr/>
        </p:nvSpPr>
        <p:spPr>
          <a:xfrm>
            <a:off x="7540146" y="4985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5" name="文本框 194"/>
          <p:cNvSpPr txBox="1"/>
          <p:nvPr/>
        </p:nvSpPr>
        <p:spPr>
          <a:xfrm>
            <a:off x="8195910" y="4985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6" name="文本框 195"/>
          <p:cNvSpPr txBox="1"/>
          <p:nvPr/>
        </p:nvSpPr>
        <p:spPr>
          <a:xfrm>
            <a:off x="8818529" y="5007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97" name="文本框 196"/>
          <p:cNvSpPr txBox="1"/>
          <p:nvPr/>
        </p:nvSpPr>
        <p:spPr>
          <a:xfrm>
            <a:off x="9417386" y="49986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98" name="文本框 197"/>
          <p:cNvSpPr txBox="1"/>
          <p:nvPr/>
        </p:nvSpPr>
        <p:spPr>
          <a:xfrm>
            <a:off x="10027011" y="5007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99" name="文本框 198"/>
          <p:cNvSpPr txBox="1"/>
          <p:nvPr/>
        </p:nvSpPr>
        <p:spPr>
          <a:xfrm>
            <a:off x="10776520" y="50228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0" name="文本框 199"/>
          <p:cNvSpPr txBox="1"/>
          <p:nvPr/>
        </p:nvSpPr>
        <p:spPr>
          <a:xfrm>
            <a:off x="3098716" y="53607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01" name="文本框 200"/>
          <p:cNvSpPr txBox="1"/>
          <p:nvPr/>
        </p:nvSpPr>
        <p:spPr>
          <a:xfrm>
            <a:off x="3724852" y="5370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02" name="文本框 201"/>
          <p:cNvSpPr txBox="1"/>
          <p:nvPr/>
        </p:nvSpPr>
        <p:spPr>
          <a:xfrm>
            <a:off x="4367808" y="5363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03" name="文本框 202"/>
          <p:cNvSpPr txBox="1"/>
          <p:nvPr/>
        </p:nvSpPr>
        <p:spPr>
          <a:xfrm>
            <a:off x="4995544" y="5370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4" name="文本框 203"/>
          <p:cNvSpPr txBox="1"/>
          <p:nvPr/>
        </p:nvSpPr>
        <p:spPr>
          <a:xfrm>
            <a:off x="5642582" y="5370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5" name="文本框 204"/>
          <p:cNvSpPr txBox="1"/>
          <p:nvPr/>
        </p:nvSpPr>
        <p:spPr>
          <a:xfrm>
            <a:off x="6295571" y="53614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6" name="文本框 205"/>
          <p:cNvSpPr txBox="1"/>
          <p:nvPr/>
        </p:nvSpPr>
        <p:spPr>
          <a:xfrm>
            <a:off x="6912132" y="53731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7" name="文本框 206"/>
          <p:cNvSpPr txBox="1"/>
          <p:nvPr/>
        </p:nvSpPr>
        <p:spPr>
          <a:xfrm>
            <a:off x="7563953" y="5374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8" name="文本框 207"/>
          <p:cNvSpPr txBox="1"/>
          <p:nvPr/>
        </p:nvSpPr>
        <p:spPr>
          <a:xfrm>
            <a:off x="8171389" y="5374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9" name="文本框 208"/>
          <p:cNvSpPr txBox="1"/>
          <p:nvPr/>
        </p:nvSpPr>
        <p:spPr>
          <a:xfrm>
            <a:off x="8816954" y="5371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0" name="文本框 209"/>
          <p:cNvSpPr txBox="1"/>
          <p:nvPr/>
        </p:nvSpPr>
        <p:spPr>
          <a:xfrm>
            <a:off x="9432635" y="5371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1" name="文本框 210"/>
          <p:cNvSpPr txBox="1"/>
          <p:nvPr/>
        </p:nvSpPr>
        <p:spPr>
          <a:xfrm>
            <a:off x="10068739" y="5371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2" name="文本框 211"/>
          <p:cNvSpPr txBox="1"/>
          <p:nvPr/>
        </p:nvSpPr>
        <p:spPr>
          <a:xfrm>
            <a:off x="10774190" y="5381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3" name="文本框 212"/>
          <p:cNvSpPr txBox="1"/>
          <p:nvPr/>
        </p:nvSpPr>
        <p:spPr>
          <a:xfrm>
            <a:off x="3098040" y="5733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4" name="文本框 213"/>
          <p:cNvSpPr txBox="1"/>
          <p:nvPr/>
        </p:nvSpPr>
        <p:spPr>
          <a:xfrm>
            <a:off x="3744152" y="5760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5" name="文本框 214"/>
          <p:cNvSpPr txBox="1"/>
          <p:nvPr/>
        </p:nvSpPr>
        <p:spPr>
          <a:xfrm>
            <a:off x="4368068" y="575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16" name="文本框 215"/>
          <p:cNvSpPr txBox="1"/>
          <p:nvPr/>
        </p:nvSpPr>
        <p:spPr>
          <a:xfrm>
            <a:off x="4991984" y="5737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7" name="文本框 216"/>
          <p:cNvSpPr txBox="1"/>
          <p:nvPr/>
        </p:nvSpPr>
        <p:spPr>
          <a:xfrm>
            <a:off x="5639022" y="5737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18" name="文本框 217"/>
          <p:cNvSpPr txBox="1"/>
          <p:nvPr/>
        </p:nvSpPr>
        <p:spPr>
          <a:xfrm>
            <a:off x="6300803" y="57358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19" name="文本框 218"/>
          <p:cNvSpPr txBox="1"/>
          <p:nvPr/>
        </p:nvSpPr>
        <p:spPr>
          <a:xfrm>
            <a:off x="6908572" y="5741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0" name="文本框 219"/>
          <p:cNvSpPr txBox="1"/>
          <p:nvPr/>
        </p:nvSpPr>
        <p:spPr>
          <a:xfrm>
            <a:off x="7560393" y="57511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21" name="文本框 220"/>
          <p:cNvSpPr txBox="1"/>
          <p:nvPr/>
        </p:nvSpPr>
        <p:spPr>
          <a:xfrm>
            <a:off x="8167829" y="57511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22" name="文本框 221"/>
          <p:cNvSpPr txBox="1"/>
          <p:nvPr/>
        </p:nvSpPr>
        <p:spPr>
          <a:xfrm>
            <a:off x="8813394" y="5733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3" name="文本框 222"/>
          <p:cNvSpPr txBox="1"/>
          <p:nvPr/>
        </p:nvSpPr>
        <p:spPr>
          <a:xfrm>
            <a:off x="9429075" y="5733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4" name="文本框 223"/>
          <p:cNvSpPr txBox="1"/>
          <p:nvPr/>
        </p:nvSpPr>
        <p:spPr>
          <a:xfrm>
            <a:off x="10065179" y="5733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5" name="文本框 224"/>
          <p:cNvSpPr txBox="1"/>
          <p:nvPr/>
        </p:nvSpPr>
        <p:spPr>
          <a:xfrm>
            <a:off x="10770630" y="57431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6" name="文本框 225"/>
          <p:cNvSpPr txBox="1"/>
          <p:nvPr/>
        </p:nvSpPr>
        <p:spPr>
          <a:xfrm>
            <a:off x="3142333" y="61228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7" name="文本框 226"/>
          <p:cNvSpPr txBox="1"/>
          <p:nvPr/>
        </p:nvSpPr>
        <p:spPr>
          <a:xfrm>
            <a:off x="3732458" y="6128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8" name="文本框 227"/>
          <p:cNvSpPr txBox="1"/>
          <p:nvPr/>
        </p:nvSpPr>
        <p:spPr>
          <a:xfrm>
            <a:off x="4356374" y="611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9" name="文本框 228"/>
          <p:cNvSpPr txBox="1"/>
          <p:nvPr/>
        </p:nvSpPr>
        <p:spPr>
          <a:xfrm>
            <a:off x="4980290" y="6128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0" name="文本框 229"/>
          <p:cNvSpPr txBox="1"/>
          <p:nvPr/>
        </p:nvSpPr>
        <p:spPr>
          <a:xfrm>
            <a:off x="5636120" y="6128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31" name="文本框 230"/>
          <p:cNvSpPr txBox="1"/>
          <p:nvPr/>
        </p:nvSpPr>
        <p:spPr>
          <a:xfrm>
            <a:off x="6289109" y="61192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32" name="文本框 231"/>
          <p:cNvSpPr txBox="1"/>
          <p:nvPr/>
        </p:nvSpPr>
        <p:spPr>
          <a:xfrm>
            <a:off x="6905670" y="6109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3" name="文本框 232"/>
          <p:cNvSpPr txBox="1"/>
          <p:nvPr/>
        </p:nvSpPr>
        <p:spPr>
          <a:xfrm>
            <a:off x="7557491" y="61192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4" name="文本框 233"/>
          <p:cNvSpPr txBox="1"/>
          <p:nvPr/>
        </p:nvSpPr>
        <p:spPr>
          <a:xfrm>
            <a:off x="8164927" y="61192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5" name="文本框 234"/>
          <p:cNvSpPr txBox="1"/>
          <p:nvPr/>
        </p:nvSpPr>
        <p:spPr>
          <a:xfrm>
            <a:off x="8819284" y="6101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6" name="文本框 235"/>
          <p:cNvSpPr txBox="1"/>
          <p:nvPr/>
        </p:nvSpPr>
        <p:spPr>
          <a:xfrm>
            <a:off x="9434965" y="6101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37" name="文本框 236"/>
          <p:cNvSpPr txBox="1"/>
          <p:nvPr/>
        </p:nvSpPr>
        <p:spPr>
          <a:xfrm>
            <a:off x="10088418" y="6101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38" name="文本框 237"/>
          <p:cNvSpPr txBox="1"/>
          <p:nvPr/>
        </p:nvSpPr>
        <p:spPr>
          <a:xfrm>
            <a:off x="10776520" y="61112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44" name="表格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943318"/>
              </p:ext>
            </p:extLst>
          </p:nvPr>
        </p:nvGraphicFramePr>
        <p:xfrm>
          <a:off x="3806213" y="443595"/>
          <a:ext cx="3084030" cy="731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4005"/>
                <a:gridCol w="514005"/>
                <a:gridCol w="514005"/>
                <a:gridCol w="514005"/>
                <a:gridCol w="514005"/>
                <a:gridCol w="514005"/>
              </a:tblGrid>
              <a:tr h="2871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w[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232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v[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5" name="文本框 144"/>
          <p:cNvSpPr txBox="1"/>
          <p:nvPr/>
        </p:nvSpPr>
        <p:spPr>
          <a:xfrm>
            <a:off x="6908572" y="42899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C=13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27542" y="792559"/>
            <a:ext cx="446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]=max{mV[i-1,c-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mV[i-1,c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]}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3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4" grpId="0"/>
      <p:bldP spid="66" grpId="0"/>
      <p:bldP spid="71" grpId="0"/>
      <p:bldP spid="77" grpId="0"/>
      <p:bldP spid="80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设计算法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动态规划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优方案追踪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回退判断选择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了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哪些物品，从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rec(</a:t>
            </a:r>
            <a:r>
              <a:rPr lang="en-US" altLang="zh-CN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n,C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开始回退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rec(</a:t>
            </a: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)=1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，选择物品</a:t>
            </a:r>
            <a:r>
              <a:rPr lang="en-US" altLang="zh-CN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再考察子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是否被选，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rec(i-1,c- </a:t>
            </a:r>
            <a:r>
              <a:rPr lang="en-US" altLang="zh-CN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2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同理判断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商品是否被选择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rec(</a:t>
            </a: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)=0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，不选物品</a:t>
            </a: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再考察子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是否被选，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rec(i-1,c)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同理判断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商品是否被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0200456" y="1155755"/>
            <a:ext cx="151216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13" name="圆角矩形 12"/>
          <p:cNvSpPr/>
          <p:nvPr/>
        </p:nvSpPr>
        <p:spPr>
          <a:xfrm>
            <a:off x="10200456" y="2413154"/>
            <a:ext cx="151216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0200456" y="3676035"/>
            <a:ext cx="151216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15" name="圆角矩形 14"/>
          <p:cNvSpPr/>
          <p:nvPr/>
        </p:nvSpPr>
        <p:spPr>
          <a:xfrm>
            <a:off x="10200456" y="4900171"/>
            <a:ext cx="1512168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最优</a:t>
            </a:r>
            <a:r>
              <a:rPr lang="zh-CN" altLang="en-US" sz="2000" dirty="0" smtClean="0"/>
              <a:t>方案追踪</a:t>
            </a:r>
            <a:endParaRPr lang="zh-CN" altLang="en-US" sz="2000" dirty="0"/>
          </a:p>
        </p:txBody>
      </p:sp>
      <p:sp>
        <p:nvSpPr>
          <p:cNvPr id="16" name="下箭头 15"/>
          <p:cNvSpPr/>
          <p:nvPr/>
        </p:nvSpPr>
        <p:spPr>
          <a:xfrm>
            <a:off x="10587808" y="2019851"/>
            <a:ext cx="260719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10587808" y="3285262"/>
            <a:ext cx="260719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10587808" y="4545613"/>
            <a:ext cx="260719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8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0513168" cy="4752975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342900" lvl="1" indent="-342900">
              <a:buFont typeface="Wingdings" pitchFamily="2" charset="2"/>
              <a:buChar char="n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itchFamily="2" charset="2"/>
              <a:buChar char="n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策略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：优先挑选面值高的代金券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2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2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2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2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2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Clr>
                <a:srgbClr val="1F497D"/>
              </a:buClr>
              <a:buFont typeface="Wingdings" pitchFamily="2" charset="2"/>
              <a:buChar char="n"/>
            </a:pP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策略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：隔一个选一个（既全选奇数序号或者全选偶数序号代金券）</a:t>
            </a:r>
            <a:endParaRPr lang="en-US" altLang="zh-CN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Clr>
                <a:srgbClr val="1F497D"/>
              </a:buClr>
              <a:buFont typeface="Wingdings" pitchFamily="2" charset="2"/>
              <a:buChar char="n"/>
            </a:pPr>
            <a:r>
              <a:rPr lang="zh-CN" altLang="en-US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全奇数序号的：</a:t>
            </a:r>
            <a:r>
              <a:rPr lang="zh-CN" altLang="en-US" sz="22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总金额</a:t>
            </a:r>
            <a:r>
              <a:rPr lang="en-US" altLang="zh-CN" sz="22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</a:p>
          <a:p>
            <a:pPr marL="742950" lvl="2" indent="-342900">
              <a:buClr>
                <a:srgbClr val="1F497D"/>
              </a:buClr>
              <a:buFont typeface="Wingdings" pitchFamily="2" charset="2"/>
              <a:buChar char="n"/>
            </a:pPr>
            <a:r>
              <a:rPr lang="zh-CN" altLang="en-US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全偶数序号的：</a:t>
            </a:r>
            <a:r>
              <a:rPr lang="zh-CN" altLang="en-US" sz="22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总金额</a:t>
            </a:r>
            <a:r>
              <a:rPr lang="en-US" altLang="zh-CN" sz="22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308</a:t>
            </a:r>
            <a:endParaRPr lang="en-US" altLang="zh-CN" sz="2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2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101" y="1410907"/>
            <a:ext cx="1617985" cy="9987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49" y="3136627"/>
            <a:ext cx="1617985" cy="9987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07" y="1431180"/>
            <a:ext cx="1617985" cy="10033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410" y="1429692"/>
            <a:ext cx="1562073" cy="10114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07" y="1453489"/>
            <a:ext cx="1643884" cy="99870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809" y="1453489"/>
            <a:ext cx="1700751" cy="100741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2" y="3140033"/>
            <a:ext cx="1562073" cy="101148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01414" y="4283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303510" y="4283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04" y="1416484"/>
            <a:ext cx="1617985" cy="99870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92" y="3144104"/>
            <a:ext cx="1700751" cy="100741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74018" y="4283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848226" y="3451313"/>
            <a:ext cx="176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总金额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308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27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382283" y="6381328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898906"/>
            <a:ext cx="11089232" cy="4752975"/>
          </a:xfrm>
        </p:spPr>
        <p:txBody>
          <a:bodyPr/>
          <a:lstStyle/>
          <a:p>
            <a:pPr lvl="2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回退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判断选择了哪些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物品，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rec(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开始回退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时，选择物品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再考察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是否被选，基于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rec(i-1,c-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同理判断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商品是否被选择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时，不选物品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再考察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是否被选，基于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rec(i-1,c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同理判断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商品是否被选择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graphicFrame>
        <p:nvGraphicFramePr>
          <p:cNvPr id="161" name="表格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184957"/>
              </p:ext>
            </p:extLst>
          </p:nvPr>
        </p:nvGraphicFramePr>
        <p:xfrm>
          <a:off x="1631508" y="3933056"/>
          <a:ext cx="9577060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58484"/>
                <a:gridCol w="580866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  <a:gridCol w="633670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rec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C=0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2" name="文本框 161"/>
          <p:cNvSpPr txBox="1"/>
          <p:nvPr/>
        </p:nvSpPr>
        <p:spPr>
          <a:xfrm>
            <a:off x="3126334" y="46703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3" name="文本框 162"/>
          <p:cNvSpPr txBox="1"/>
          <p:nvPr/>
        </p:nvSpPr>
        <p:spPr>
          <a:xfrm>
            <a:off x="3725824" y="4679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4" name="文本框 163"/>
          <p:cNvSpPr txBox="1"/>
          <p:nvPr/>
        </p:nvSpPr>
        <p:spPr>
          <a:xfrm>
            <a:off x="4370468" y="46703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5" name="文本框 164"/>
          <p:cNvSpPr txBox="1"/>
          <p:nvPr/>
        </p:nvSpPr>
        <p:spPr>
          <a:xfrm>
            <a:off x="5022732" y="46703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6" name="文本框 165"/>
          <p:cNvSpPr txBox="1"/>
          <p:nvPr/>
        </p:nvSpPr>
        <p:spPr>
          <a:xfrm>
            <a:off x="5650298" y="4679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7" name="文本框 166"/>
          <p:cNvSpPr txBox="1"/>
          <p:nvPr/>
        </p:nvSpPr>
        <p:spPr>
          <a:xfrm>
            <a:off x="6299444" y="46703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8" name="文本框 167"/>
          <p:cNvSpPr txBox="1"/>
          <p:nvPr/>
        </p:nvSpPr>
        <p:spPr>
          <a:xfrm>
            <a:off x="6909416" y="46703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1" name="文本框 180"/>
          <p:cNvSpPr txBox="1"/>
          <p:nvPr/>
        </p:nvSpPr>
        <p:spPr>
          <a:xfrm>
            <a:off x="7542248" y="46683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2" name="文本框 181"/>
          <p:cNvSpPr txBox="1"/>
          <p:nvPr/>
        </p:nvSpPr>
        <p:spPr>
          <a:xfrm>
            <a:off x="8207970" y="4675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3" name="文本框 182"/>
          <p:cNvSpPr txBox="1"/>
          <p:nvPr/>
        </p:nvSpPr>
        <p:spPr>
          <a:xfrm>
            <a:off x="8832304" y="4679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4" name="文本框 183"/>
          <p:cNvSpPr txBox="1"/>
          <p:nvPr/>
        </p:nvSpPr>
        <p:spPr>
          <a:xfrm>
            <a:off x="9471651" y="4671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5" name="文本框 184"/>
          <p:cNvSpPr txBox="1"/>
          <p:nvPr/>
        </p:nvSpPr>
        <p:spPr>
          <a:xfrm>
            <a:off x="10091598" y="4681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6" name="文本框 185"/>
          <p:cNvSpPr txBox="1"/>
          <p:nvPr/>
        </p:nvSpPr>
        <p:spPr>
          <a:xfrm>
            <a:off x="10762866" y="4671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7" name="文本框 186"/>
          <p:cNvSpPr txBox="1"/>
          <p:nvPr/>
        </p:nvSpPr>
        <p:spPr>
          <a:xfrm>
            <a:off x="3102037" y="50263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8" name="文本框 187"/>
          <p:cNvSpPr txBox="1"/>
          <p:nvPr/>
        </p:nvSpPr>
        <p:spPr>
          <a:xfrm>
            <a:off x="3719908" y="5017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9" name="文本框 188"/>
          <p:cNvSpPr txBox="1"/>
          <p:nvPr/>
        </p:nvSpPr>
        <p:spPr>
          <a:xfrm>
            <a:off x="4358433" y="5032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0" name="文本框 189"/>
          <p:cNvSpPr txBox="1"/>
          <p:nvPr/>
        </p:nvSpPr>
        <p:spPr>
          <a:xfrm>
            <a:off x="5028229" y="5013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1" name="文本框 190"/>
          <p:cNvSpPr txBox="1"/>
          <p:nvPr/>
        </p:nvSpPr>
        <p:spPr>
          <a:xfrm>
            <a:off x="5663952" y="5013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2" name="文本框 191"/>
          <p:cNvSpPr txBox="1"/>
          <p:nvPr/>
        </p:nvSpPr>
        <p:spPr>
          <a:xfrm>
            <a:off x="6308623" y="5013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3" name="文本框 192"/>
          <p:cNvSpPr txBox="1"/>
          <p:nvPr/>
        </p:nvSpPr>
        <p:spPr>
          <a:xfrm>
            <a:off x="6914454" y="5013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4" name="文本框 193"/>
          <p:cNvSpPr txBox="1"/>
          <p:nvPr/>
        </p:nvSpPr>
        <p:spPr>
          <a:xfrm>
            <a:off x="7540146" y="5013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5" name="文本框 194"/>
          <p:cNvSpPr txBox="1"/>
          <p:nvPr/>
        </p:nvSpPr>
        <p:spPr>
          <a:xfrm>
            <a:off x="8195910" y="5013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6" name="文本框 195"/>
          <p:cNvSpPr txBox="1"/>
          <p:nvPr/>
        </p:nvSpPr>
        <p:spPr>
          <a:xfrm>
            <a:off x="8818529" y="5034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97" name="文本框 196"/>
          <p:cNvSpPr txBox="1"/>
          <p:nvPr/>
        </p:nvSpPr>
        <p:spPr>
          <a:xfrm>
            <a:off x="9417386" y="50263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98" name="文本框 197"/>
          <p:cNvSpPr txBox="1"/>
          <p:nvPr/>
        </p:nvSpPr>
        <p:spPr>
          <a:xfrm>
            <a:off x="10027011" y="5034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99" name="文本框 198"/>
          <p:cNvSpPr txBox="1"/>
          <p:nvPr/>
        </p:nvSpPr>
        <p:spPr>
          <a:xfrm>
            <a:off x="10776520" y="50505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0" name="文本框 199"/>
          <p:cNvSpPr txBox="1"/>
          <p:nvPr/>
        </p:nvSpPr>
        <p:spPr>
          <a:xfrm>
            <a:off x="3098716" y="53884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01" name="文本框 200"/>
          <p:cNvSpPr txBox="1"/>
          <p:nvPr/>
        </p:nvSpPr>
        <p:spPr>
          <a:xfrm>
            <a:off x="3724852" y="5398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02" name="文本框 201"/>
          <p:cNvSpPr txBox="1"/>
          <p:nvPr/>
        </p:nvSpPr>
        <p:spPr>
          <a:xfrm>
            <a:off x="4367808" y="5391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03" name="文本框 202"/>
          <p:cNvSpPr txBox="1"/>
          <p:nvPr/>
        </p:nvSpPr>
        <p:spPr>
          <a:xfrm>
            <a:off x="4995544" y="5398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4" name="文本框 203"/>
          <p:cNvSpPr txBox="1"/>
          <p:nvPr/>
        </p:nvSpPr>
        <p:spPr>
          <a:xfrm>
            <a:off x="5642582" y="5398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5" name="文本框 204"/>
          <p:cNvSpPr txBox="1"/>
          <p:nvPr/>
        </p:nvSpPr>
        <p:spPr>
          <a:xfrm>
            <a:off x="6295571" y="5389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6" name="文本框 205"/>
          <p:cNvSpPr txBox="1"/>
          <p:nvPr/>
        </p:nvSpPr>
        <p:spPr>
          <a:xfrm>
            <a:off x="6912132" y="54007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7" name="文本框 206"/>
          <p:cNvSpPr txBox="1"/>
          <p:nvPr/>
        </p:nvSpPr>
        <p:spPr>
          <a:xfrm>
            <a:off x="7563953" y="54020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8" name="文本框 207"/>
          <p:cNvSpPr txBox="1"/>
          <p:nvPr/>
        </p:nvSpPr>
        <p:spPr>
          <a:xfrm>
            <a:off x="8171389" y="54020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9" name="文本框 208"/>
          <p:cNvSpPr txBox="1"/>
          <p:nvPr/>
        </p:nvSpPr>
        <p:spPr>
          <a:xfrm>
            <a:off x="8816954" y="53994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0" name="文本框 209"/>
          <p:cNvSpPr txBox="1"/>
          <p:nvPr/>
        </p:nvSpPr>
        <p:spPr>
          <a:xfrm>
            <a:off x="9432635" y="53994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1" name="文本框 210"/>
          <p:cNvSpPr txBox="1"/>
          <p:nvPr/>
        </p:nvSpPr>
        <p:spPr>
          <a:xfrm>
            <a:off x="10068739" y="53994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2" name="文本框 211"/>
          <p:cNvSpPr txBox="1"/>
          <p:nvPr/>
        </p:nvSpPr>
        <p:spPr>
          <a:xfrm>
            <a:off x="10774190" y="5409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3" name="文本框 212"/>
          <p:cNvSpPr txBox="1"/>
          <p:nvPr/>
        </p:nvSpPr>
        <p:spPr>
          <a:xfrm>
            <a:off x="3098040" y="57609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4" name="文本框 213"/>
          <p:cNvSpPr txBox="1"/>
          <p:nvPr/>
        </p:nvSpPr>
        <p:spPr>
          <a:xfrm>
            <a:off x="3744152" y="5787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5" name="文本框 214"/>
          <p:cNvSpPr txBox="1"/>
          <p:nvPr/>
        </p:nvSpPr>
        <p:spPr>
          <a:xfrm>
            <a:off x="4368068" y="5779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16" name="文本框 215"/>
          <p:cNvSpPr txBox="1"/>
          <p:nvPr/>
        </p:nvSpPr>
        <p:spPr>
          <a:xfrm>
            <a:off x="4991984" y="5765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17" name="文本框 216"/>
          <p:cNvSpPr txBox="1"/>
          <p:nvPr/>
        </p:nvSpPr>
        <p:spPr>
          <a:xfrm>
            <a:off x="5639022" y="5765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18" name="文本框 217"/>
          <p:cNvSpPr txBox="1"/>
          <p:nvPr/>
        </p:nvSpPr>
        <p:spPr>
          <a:xfrm>
            <a:off x="6300803" y="5763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19" name="文本框 218"/>
          <p:cNvSpPr txBox="1"/>
          <p:nvPr/>
        </p:nvSpPr>
        <p:spPr>
          <a:xfrm>
            <a:off x="6908572" y="5768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0" name="文本框 219"/>
          <p:cNvSpPr txBox="1"/>
          <p:nvPr/>
        </p:nvSpPr>
        <p:spPr>
          <a:xfrm>
            <a:off x="7560393" y="5778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21" name="文本框 220"/>
          <p:cNvSpPr txBox="1"/>
          <p:nvPr/>
        </p:nvSpPr>
        <p:spPr>
          <a:xfrm>
            <a:off x="8167829" y="5778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22" name="文本框 221"/>
          <p:cNvSpPr txBox="1"/>
          <p:nvPr/>
        </p:nvSpPr>
        <p:spPr>
          <a:xfrm>
            <a:off x="8813394" y="57609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3" name="文本框 222"/>
          <p:cNvSpPr txBox="1"/>
          <p:nvPr/>
        </p:nvSpPr>
        <p:spPr>
          <a:xfrm>
            <a:off x="9429075" y="57609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4" name="文本框 223"/>
          <p:cNvSpPr txBox="1"/>
          <p:nvPr/>
        </p:nvSpPr>
        <p:spPr>
          <a:xfrm>
            <a:off x="10065179" y="57609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5" name="文本框 224"/>
          <p:cNvSpPr txBox="1"/>
          <p:nvPr/>
        </p:nvSpPr>
        <p:spPr>
          <a:xfrm>
            <a:off x="10770630" y="5770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6" name="文本框 225"/>
          <p:cNvSpPr txBox="1"/>
          <p:nvPr/>
        </p:nvSpPr>
        <p:spPr>
          <a:xfrm>
            <a:off x="3142333" y="6150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7" name="文本框 226"/>
          <p:cNvSpPr txBox="1"/>
          <p:nvPr/>
        </p:nvSpPr>
        <p:spPr>
          <a:xfrm>
            <a:off x="3732458" y="6156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8" name="文本框 227"/>
          <p:cNvSpPr txBox="1"/>
          <p:nvPr/>
        </p:nvSpPr>
        <p:spPr>
          <a:xfrm>
            <a:off x="4356374" y="6147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9" name="文本框 228"/>
          <p:cNvSpPr txBox="1"/>
          <p:nvPr/>
        </p:nvSpPr>
        <p:spPr>
          <a:xfrm>
            <a:off x="4980290" y="6156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0" name="文本框 229"/>
          <p:cNvSpPr txBox="1"/>
          <p:nvPr/>
        </p:nvSpPr>
        <p:spPr>
          <a:xfrm>
            <a:off x="5636120" y="6156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31" name="文本框 230"/>
          <p:cNvSpPr txBox="1"/>
          <p:nvPr/>
        </p:nvSpPr>
        <p:spPr>
          <a:xfrm>
            <a:off x="6289109" y="61468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32" name="文本框 231"/>
          <p:cNvSpPr txBox="1"/>
          <p:nvPr/>
        </p:nvSpPr>
        <p:spPr>
          <a:xfrm>
            <a:off x="6905670" y="6136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3" name="文本框 232"/>
          <p:cNvSpPr txBox="1"/>
          <p:nvPr/>
        </p:nvSpPr>
        <p:spPr>
          <a:xfrm>
            <a:off x="7557491" y="61468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4" name="文本框 233"/>
          <p:cNvSpPr txBox="1"/>
          <p:nvPr/>
        </p:nvSpPr>
        <p:spPr>
          <a:xfrm>
            <a:off x="8164927" y="61468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5" name="文本框 234"/>
          <p:cNvSpPr txBox="1"/>
          <p:nvPr/>
        </p:nvSpPr>
        <p:spPr>
          <a:xfrm>
            <a:off x="8819284" y="61290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6" name="文本框 235"/>
          <p:cNvSpPr txBox="1"/>
          <p:nvPr/>
        </p:nvSpPr>
        <p:spPr>
          <a:xfrm>
            <a:off x="9434965" y="61290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37" name="文本框 236"/>
          <p:cNvSpPr txBox="1"/>
          <p:nvPr/>
        </p:nvSpPr>
        <p:spPr>
          <a:xfrm>
            <a:off x="10088418" y="61290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38" name="文本框 237"/>
          <p:cNvSpPr txBox="1"/>
          <p:nvPr/>
        </p:nvSpPr>
        <p:spPr>
          <a:xfrm>
            <a:off x="10776520" y="613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44" name="表格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62393"/>
              </p:ext>
            </p:extLst>
          </p:nvPr>
        </p:nvGraphicFramePr>
        <p:xfrm>
          <a:off x="1951855" y="981484"/>
          <a:ext cx="2952330" cy="731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92055"/>
                <a:gridCol w="492055"/>
                <a:gridCol w="492055"/>
                <a:gridCol w="492055"/>
                <a:gridCol w="492055"/>
                <a:gridCol w="492055"/>
              </a:tblGrid>
              <a:tr h="3208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w[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208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v[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5" name="文本框 144"/>
          <p:cNvSpPr txBox="1"/>
          <p:nvPr/>
        </p:nvSpPr>
        <p:spPr>
          <a:xfrm>
            <a:off x="10184098" y="3434282"/>
            <a:ext cx="111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rec[5,13]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4896849" y="1329692"/>
            <a:ext cx="446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]=max{mV[i-1,c-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mV[i-1,c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]}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10739132" y="6135782"/>
            <a:ext cx="397428" cy="3895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6" name="直接箭头连接符 145"/>
          <p:cNvCxnSpPr/>
          <p:nvPr/>
        </p:nvCxnSpPr>
        <p:spPr>
          <a:xfrm>
            <a:off x="10750165" y="3798374"/>
            <a:ext cx="26355" cy="25109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/>
          <p:cNvSpPr txBox="1"/>
          <p:nvPr/>
        </p:nvSpPr>
        <p:spPr>
          <a:xfrm>
            <a:off x="6116582" y="3460938"/>
            <a:ext cx="418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rec[i-1,c-w[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]]=</a:t>
            </a:r>
            <a:r>
              <a:rPr lang="en-US" altLang="zh-CN" sz="2000" dirty="0"/>
              <a:t>rec[5-1,13-4</a:t>
            </a:r>
            <a:r>
              <a:rPr lang="en-US" altLang="zh-CN" sz="2000" dirty="0" smtClean="0"/>
              <a:t>]=rec[4,9]</a:t>
            </a:r>
            <a:endParaRPr lang="zh-CN" altLang="en-US" sz="2000" dirty="0"/>
          </a:p>
        </p:txBody>
      </p:sp>
      <p:cxnSp>
        <p:nvCxnSpPr>
          <p:cNvPr id="151" name="直接箭头连接符 150"/>
          <p:cNvCxnSpPr/>
          <p:nvPr/>
        </p:nvCxnSpPr>
        <p:spPr>
          <a:xfrm>
            <a:off x="8195701" y="3785633"/>
            <a:ext cx="12269" cy="209163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>
            <a:off x="8100562" y="5746220"/>
            <a:ext cx="397428" cy="3895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文本框 154"/>
          <p:cNvSpPr txBox="1"/>
          <p:nvPr/>
        </p:nvSpPr>
        <p:spPr>
          <a:xfrm>
            <a:off x="3472427" y="3434282"/>
            <a:ext cx="2351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rec[4-1,9-5]= rec[3,4]</a:t>
            </a:r>
            <a:endParaRPr lang="zh-CN" altLang="en-US" sz="2000" dirty="0"/>
          </a:p>
        </p:txBody>
      </p:sp>
      <p:cxnSp>
        <p:nvCxnSpPr>
          <p:cNvPr id="156" name="直接箭头连接符 155"/>
          <p:cNvCxnSpPr>
            <a:endCxn id="203" idx="1"/>
          </p:cNvCxnSpPr>
          <p:nvPr/>
        </p:nvCxnSpPr>
        <p:spPr>
          <a:xfrm flipH="1">
            <a:off x="4995544" y="3792552"/>
            <a:ext cx="2878" cy="1790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/>
          <p:cNvSpPr/>
          <p:nvPr/>
        </p:nvSpPr>
        <p:spPr>
          <a:xfrm>
            <a:off x="4938832" y="5383855"/>
            <a:ext cx="397428" cy="3895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文本框 169"/>
          <p:cNvSpPr txBox="1"/>
          <p:nvPr/>
        </p:nvSpPr>
        <p:spPr>
          <a:xfrm>
            <a:off x="913710" y="3439674"/>
            <a:ext cx="2310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rec[3-1,4-4</a:t>
            </a:r>
            <a:r>
              <a:rPr lang="en-US" altLang="zh-CN" sz="2000" dirty="0"/>
              <a:t>]= rec[2,0</a:t>
            </a:r>
            <a:r>
              <a:rPr lang="en-US" altLang="zh-CN" sz="2000" dirty="0" smtClean="0"/>
              <a:t>]</a:t>
            </a:r>
            <a:endParaRPr lang="zh-CN" altLang="en-US" sz="2000" dirty="0"/>
          </a:p>
        </p:txBody>
      </p:sp>
      <p:cxnSp>
        <p:nvCxnSpPr>
          <p:cNvPr id="171" name="直接箭头连接符 170"/>
          <p:cNvCxnSpPr/>
          <p:nvPr/>
        </p:nvCxnSpPr>
        <p:spPr>
          <a:xfrm>
            <a:off x="2490170" y="3773175"/>
            <a:ext cx="5430" cy="13840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矩形 173"/>
          <p:cNvSpPr/>
          <p:nvPr/>
        </p:nvSpPr>
        <p:spPr>
          <a:xfrm>
            <a:off x="2465957" y="5030629"/>
            <a:ext cx="397428" cy="38956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141091" y="4403041"/>
            <a:ext cx="1394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rec[2-1,0]= rec[1,0]</a:t>
            </a:r>
            <a:endParaRPr lang="zh-CN" altLang="en-US" sz="2000" dirty="0"/>
          </a:p>
        </p:txBody>
      </p:sp>
      <p:cxnSp>
        <p:nvCxnSpPr>
          <p:cNvPr id="86" name="直接箭头连接符 85"/>
          <p:cNvCxnSpPr/>
          <p:nvPr/>
        </p:nvCxnSpPr>
        <p:spPr>
          <a:xfrm flipV="1">
            <a:off x="1343472" y="4725144"/>
            <a:ext cx="1350814" cy="720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2482623" y="4587707"/>
            <a:ext cx="397428" cy="38956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69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3" grpId="0" animBg="1"/>
      <p:bldP spid="150" grpId="0"/>
      <p:bldP spid="154" grpId="0" animBg="1"/>
      <p:bldP spid="155" grpId="0"/>
      <p:bldP spid="169" grpId="0" animBg="1"/>
      <p:bldP spid="170" grpId="0"/>
      <p:bldP spid="174" grpId="0" animBg="1"/>
      <p:bldP spid="174" grpId="1" animBg="1"/>
      <p:bldP spid="85" grpId="0"/>
      <p:bldP spid="87" grpId="0" animBg="1"/>
      <p:bldP spid="8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推算法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n,w,v,C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伪代码（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]=max{mV[i-1,c-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]+v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mV[i-1,c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]}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08" y="2040946"/>
            <a:ext cx="861670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推算法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n,w,v,C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伪代码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推计算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mV[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rec[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1977380"/>
            <a:ext cx="9434683" cy="41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1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推算法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n,w,v,C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伪代码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回退找出最优选择方案（依据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rec[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i,c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205162"/>
            <a:ext cx="9239978" cy="388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推算法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n,w,v,C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伪代码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课堂练习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4-3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：时间复杂度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lang="en-US" altLang="zh-CN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n,C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-7783"/>
            <a:ext cx="5832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作业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/>
              <a:t>，实现</a:t>
            </a:r>
            <a:r>
              <a:rPr lang="en-US" altLang="zh-CN" dirty="0"/>
              <a:t>0-1</a:t>
            </a:r>
            <a:r>
              <a:rPr lang="zh-CN" altLang="en-US" dirty="0" smtClean="0"/>
              <a:t>背包算法（任意编程语言）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要求输出备忘录</a:t>
            </a:r>
            <a:r>
              <a:rPr lang="zh-CN" altLang="en-US" dirty="0"/>
              <a:t>，</a:t>
            </a:r>
            <a:r>
              <a:rPr lang="zh-CN" altLang="en-US" dirty="0" smtClean="0"/>
              <a:t>追踪数组，最大价值，选择方案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56" y="2132856"/>
            <a:ext cx="4448796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3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</a:t>
            </a:r>
            <a:r>
              <a:rPr lang="zh-CN" altLang="en-US" dirty="0"/>
              <a:t>甘蔗</a:t>
            </a:r>
            <a:r>
              <a:rPr lang="zh-CN" altLang="en-US" dirty="0" smtClean="0"/>
              <a:t>切割问题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 smtClean="0"/>
              <a:t>依据四步设计动态规划算法</a:t>
            </a:r>
            <a:endParaRPr lang="en-US" altLang="zh-CN" b="1" dirty="0" smtClean="0"/>
          </a:p>
          <a:p>
            <a:pPr lvl="1"/>
            <a:r>
              <a:rPr lang="zh-CN" altLang="en-US" b="1" dirty="0"/>
              <a:t>问题</a:t>
            </a:r>
            <a:r>
              <a:rPr lang="zh-CN" altLang="en-US" b="1" dirty="0" smtClean="0"/>
              <a:t>结构分析</a:t>
            </a:r>
            <a:endParaRPr lang="en-US" altLang="zh-CN" b="1" dirty="0" smtClean="0"/>
          </a:p>
          <a:p>
            <a:pPr lvl="2"/>
            <a:r>
              <a:rPr lang="zh-CN" altLang="en-US" sz="2200" b="1" dirty="0"/>
              <a:t>给</a:t>
            </a:r>
            <a:r>
              <a:rPr lang="zh-CN" altLang="en-US" sz="2200" b="1" dirty="0" smtClean="0"/>
              <a:t>出问题表示，明确原始问题</a:t>
            </a:r>
            <a:r>
              <a:rPr lang="en-US" altLang="zh-CN" sz="2200" b="1" dirty="0" smtClean="0"/>
              <a:t>(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MV[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n,C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])</a:t>
            </a:r>
            <a:endParaRPr lang="en-US" altLang="zh-CN" sz="2200" b="1" dirty="0" smtClean="0"/>
          </a:p>
          <a:p>
            <a:pPr lvl="1"/>
            <a:r>
              <a:rPr lang="zh-CN" altLang="en-US" b="1" dirty="0"/>
              <a:t>地</a:t>
            </a:r>
            <a:r>
              <a:rPr lang="zh-CN" altLang="en-US" b="1" dirty="0" smtClean="0"/>
              <a:t>推关系建立</a:t>
            </a:r>
            <a:endParaRPr lang="en-US" altLang="zh-CN" b="1" dirty="0"/>
          </a:p>
          <a:p>
            <a:pPr lvl="2"/>
            <a:r>
              <a:rPr lang="zh-CN" altLang="en-US" sz="2200" b="1" dirty="0"/>
              <a:t>分析最优结构，</a:t>
            </a:r>
            <a:r>
              <a:rPr lang="zh-CN" altLang="en-US" sz="2200" b="1" dirty="0" smtClean="0"/>
              <a:t>构造递推</a:t>
            </a:r>
            <a:r>
              <a:rPr lang="zh-CN" altLang="en-US" sz="2200" b="1" dirty="0"/>
              <a:t>公式</a:t>
            </a:r>
            <a:endParaRPr lang="en-US" altLang="zh-CN" sz="2200" b="1" dirty="0"/>
          </a:p>
          <a:p>
            <a:pPr lvl="2"/>
            <a:r>
              <a:rPr lang="en-US" altLang="zh-CN" sz="2200" b="1" dirty="0">
                <a:solidFill>
                  <a:srgbClr val="FF0000"/>
                </a:solidFill>
                <a:latin typeface="+mn-lt"/>
              </a:rPr>
              <a:t>mV[</a:t>
            </a:r>
            <a:r>
              <a:rPr lang="en-US" altLang="zh-CN" sz="2200" b="1" dirty="0" err="1">
                <a:solidFill>
                  <a:srgbClr val="FF0000"/>
                </a:solidFill>
                <a:latin typeface="+mn-lt"/>
              </a:rPr>
              <a:t>i,c</a:t>
            </a:r>
            <a:r>
              <a:rPr lang="en-US" altLang="zh-CN" sz="2200" b="1" dirty="0">
                <a:solidFill>
                  <a:srgbClr val="FF0000"/>
                </a:solidFill>
                <a:latin typeface="+mn-lt"/>
              </a:rPr>
              <a:t>]=max{mV[i-1,c- </a:t>
            </a:r>
            <a:r>
              <a:rPr lang="en-US" altLang="zh-CN" sz="2200" b="1" dirty="0" err="1">
                <a:solidFill>
                  <a:srgbClr val="FF0000"/>
                </a:solidFill>
                <a:latin typeface="+mn-lt"/>
              </a:rPr>
              <a:t>wi</a:t>
            </a:r>
            <a:r>
              <a:rPr lang="en-US" altLang="zh-CN" sz="2200" b="1" dirty="0">
                <a:solidFill>
                  <a:srgbClr val="FF0000"/>
                </a:solidFill>
                <a:latin typeface="+mn-lt"/>
              </a:rPr>
              <a:t> ]+vi</a:t>
            </a:r>
            <a:r>
              <a:rPr lang="zh-CN" altLang="en-US" sz="2200" b="1" dirty="0">
                <a:solidFill>
                  <a:srgbClr val="FF0000"/>
                </a:solidFill>
                <a:latin typeface="+mn-lt"/>
              </a:rPr>
              <a:t>，</a:t>
            </a:r>
            <a:r>
              <a:rPr lang="en-US" altLang="zh-CN" sz="2200" b="1" dirty="0">
                <a:solidFill>
                  <a:srgbClr val="FF0000"/>
                </a:solidFill>
                <a:latin typeface="+mn-lt"/>
              </a:rPr>
              <a:t>mV[i-1,c]}</a:t>
            </a:r>
          </a:p>
          <a:p>
            <a:pPr lvl="1"/>
            <a:r>
              <a:rPr lang="zh-CN" altLang="en-US" b="1" dirty="0" smtClean="0"/>
              <a:t>自底向上计算</a:t>
            </a:r>
            <a:endParaRPr lang="en-US" altLang="zh-CN" b="1" dirty="0"/>
          </a:p>
          <a:p>
            <a:pPr lvl="2"/>
            <a:r>
              <a:rPr lang="zh-CN" altLang="en-US" sz="2200" b="1" dirty="0"/>
              <a:t>确定计算顺序，依次求解问题（填写备忘录）</a:t>
            </a:r>
            <a:endParaRPr lang="en-US" altLang="zh-CN" sz="2200" b="1" dirty="0"/>
          </a:p>
          <a:p>
            <a:pPr lvl="1"/>
            <a:r>
              <a:rPr lang="zh-CN" altLang="en-US" b="1" dirty="0"/>
              <a:t>最</a:t>
            </a:r>
            <a:r>
              <a:rPr lang="zh-CN" altLang="en-US" b="1" dirty="0" smtClean="0"/>
              <a:t>优方案追踪</a:t>
            </a:r>
            <a:endParaRPr lang="en-US" altLang="zh-CN" b="1" dirty="0"/>
          </a:p>
          <a:p>
            <a:pPr lvl="2"/>
            <a:r>
              <a:rPr lang="zh-CN" altLang="en-US" sz="2200" b="1" dirty="0"/>
              <a:t>记录决策过程，输出最优方案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rec[</a:t>
            </a:r>
            <a:r>
              <a:rPr lang="en-US" altLang="zh-CN" sz="2400" dirty="0" err="1">
                <a:solidFill>
                  <a:srgbClr val="FF0000"/>
                </a:solidFill>
              </a:rPr>
              <a:t>n,C</a:t>
            </a:r>
            <a:r>
              <a:rPr lang="en-US" altLang="zh-CN" sz="2400" dirty="0">
                <a:solidFill>
                  <a:srgbClr val="FF0000"/>
                </a:solidFill>
              </a:rPr>
              <a:t>]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)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8688288" y="134076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 smtClean="0"/>
              <a:t>问题结构分析</a:t>
            </a:r>
            <a:endParaRPr lang="zh-CN" altLang="en-US" sz="2200" dirty="0"/>
          </a:p>
        </p:txBody>
      </p:sp>
      <p:sp>
        <p:nvSpPr>
          <p:cNvPr id="6" name="圆角矩形 5"/>
          <p:cNvSpPr/>
          <p:nvPr/>
        </p:nvSpPr>
        <p:spPr>
          <a:xfrm>
            <a:off x="8688288" y="2598167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递推关系建立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688288" y="386104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自底向上计算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688288" y="5085184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最优方案追踪</a:t>
            </a:r>
          </a:p>
        </p:txBody>
      </p:sp>
      <p:sp>
        <p:nvSpPr>
          <p:cNvPr id="10" name="下箭头 9"/>
          <p:cNvSpPr/>
          <p:nvPr/>
        </p:nvSpPr>
        <p:spPr>
          <a:xfrm>
            <a:off x="9552384" y="2204864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9552384" y="3470275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9552384" y="4730626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04265" y="1052438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核心操作：递推备忘录（</a:t>
            </a:r>
            <a:r>
              <a:rPr lang="en-US" altLang="zh-CN" sz="2800" dirty="0">
                <a:solidFill>
                  <a:srgbClr val="FF0000"/>
                </a:solidFill>
              </a:rPr>
              <a:t>mV[</a:t>
            </a:r>
            <a:r>
              <a:rPr lang="en-US" altLang="zh-CN" sz="2800" dirty="0" err="1">
                <a:solidFill>
                  <a:srgbClr val="FF0000"/>
                </a:solidFill>
              </a:rPr>
              <a:t>n,C</a:t>
            </a:r>
            <a:r>
              <a:rPr lang="en-US" altLang="zh-CN" sz="2800" dirty="0">
                <a:solidFill>
                  <a:srgbClr val="FF0000"/>
                </a:solidFill>
              </a:rPr>
              <a:t>],rec[</a:t>
            </a:r>
            <a:r>
              <a:rPr lang="en-US" altLang="zh-CN" sz="2800" dirty="0" err="1">
                <a:solidFill>
                  <a:srgbClr val="FF0000"/>
                </a:solidFill>
              </a:rPr>
              <a:t>n,C</a:t>
            </a:r>
            <a:r>
              <a:rPr lang="en-US" altLang="zh-CN" sz="2800" dirty="0">
                <a:solidFill>
                  <a:srgbClr val="FF0000"/>
                </a:solidFill>
              </a:rPr>
              <a:t>]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适用场景：具有</a:t>
            </a:r>
            <a:r>
              <a:rPr lang="zh-CN" altLang="en-US" sz="2800" dirty="0">
                <a:solidFill>
                  <a:srgbClr val="FF0000"/>
                </a:solidFill>
              </a:rPr>
              <a:t>最优子结构性质、重叠子</a:t>
            </a:r>
            <a:r>
              <a:rPr lang="zh-CN" altLang="en-US" sz="2800" dirty="0" smtClean="0">
                <a:solidFill>
                  <a:srgbClr val="FF0000"/>
                </a:solidFill>
              </a:rPr>
              <a:t>问题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7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376589" y="6412787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三、甘蔗切割问题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089232" cy="5328592"/>
          </a:xfrm>
        </p:spPr>
        <p:txBody>
          <a:bodyPr/>
          <a:lstStyle/>
          <a:p>
            <a:r>
              <a:rPr lang="zh-CN" altLang="en-US" dirty="0" smtClean="0"/>
              <a:t>问题描述：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现有一段长度为</a:t>
            </a:r>
            <a:r>
              <a:rPr lang="en-US" altLang="zh-CN" dirty="0" smtClean="0"/>
              <a:t>n=10</a:t>
            </a:r>
            <a:r>
              <a:rPr lang="zh-CN" altLang="en-US" dirty="0" smtClean="0"/>
              <a:t>的</a:t>
            </a:r>
            <a:r>
              <a:rPr lang="zh-CN" altLang="en-US" dirty="0"/>
              <a:t>甘蔗</a:t>
            </a:r>
            <a:r>
              <a:rPr lang="zh-CN" altLang="en-US" dirty="0" smtClean="0"/>
              <a:t>，可以整根出售，也可以零成本将其切割为多段长度更小的</a:t>
            </a:r>
            <a:r>
              <a:rPr lang="zh-CN" altLang="en-US" dirty="0"/>
              <a:t>甘蔗</a:t>
            </a:r>
            <a:r>
              <a:rPr lang="zh-CN" altLang="en-US" dirty="0" smtClean="0"/>
              <a:t>出售。（切割长度为整数）</a:t>
            </a:r>
            <a:endParaRPr lang="en-US" altLang="zh-CN" dirty="0" smtClean="0"/>
          </a:p>
          <a:p>
            <a:pPr algn="ctr"/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030949"/>
              </p:ext>
            </p:extLst>
          </p:nvPr>
        </p:nvGraphicFramePr>
        <p:xfrm>
          <a:off x="1189573" y="5301208"/>
          <a:ext cx="9897148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12674"/>
                <a:gridCol w="802714"/>
                <a:gridCol w="758176"/>
                <a:gridCol w="758176"/>
                <a:gridCol w="758176"/>
                <a:gridCol w="758176"/>
                <a:gridCol w="758176"/>
                <a:gridCol w="758176"/>
                <a:gridCol w="758176"/>
                <a:gridCol w="758176"/>
                <a:gridCol w="758176"/>
                <a:gridCol w="758176"/>
              </a:tblGrid>
              <a:tr h="323854">
                <a:tc gridSpan="1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不同长度甘蔗的收益表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3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甘蔗长度</a:t>
                      </a:r>
                      <a:r>
                        <a:rPr lang="en-US" altLang="zh-CN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23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i="0" dirty="0" smtClean="0"/>
                        <a:t>收益</a:t>
                      </a:r>
                      <a:r>
                        <a:rPr lang="en-US" altLang="zh-CN" i="1" dirty="0" smtClean="0"/>
                        <a:t>p</a:t>
                      </a:r>
                      <a:endParaRPr lang="zh-CN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s://5b0988e595225.cdn.sohucs.com/images/20181030/dd7ebac7214e4af0a93883c9033cd194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317" y="2427244"/>
            <a:ext cx="4183644" cy="27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mg0.baidu.com/it/u=274386406,2202458547&amp;fm=253&amp;fmt=auto&amp;app=138&amp;f=JPEG?w=499&amp;h=3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886" y="2420888"/>
            <a:ext cx="4039626" cy="269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3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376589" y="6412787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三、甘蔗切割问题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908720"/>
            <a:ext cx="11089232" cy="5328592"/>
          </a:xfrm>
        </p:spPr>
        <p:txBody>
          <a:bodyPr/>
          <a:lstStyle/>
          <a:p>
            <a:r>
              <a:rPr lang="zh-CN" altLang="en-US" dirty="0" smtClean="0"/>
              <a:t>问题描述：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现有一段长度为</a:t>
            </a:r>
            <a:r>
              <a:rPr lang="en-US" altLang="zh-CN" dirty="0" smtClean="0"/>
              <a:t>n=10</a:t>
            </a:r>
            <a:r>
              <a:rPr lang="zh-CN" altLang="en-US" dirty="0" smtClean="0"/>
              <a:t>的</a:t>
            </a:r>
            <a:r>
              <a:rPr lang="zh-CN" altLang="en-US" dirty="0"/>
              <a:t>甘蔗，可以整根出售，可以</a:t>
            </a:r>
            <a:r>
              <a:rPr lang="zh-CN" altLang="en-US" dirty="0" smtClean="0"/>
              <a:t>零成本将其切割为多段长度更小的</a:t>
            </a:r>
            <a:r>
              <a:rPr lang="zh-CN" altLang="en-US" dirty="0"/>
              <a:t>甘蔗</a:t>
            </a:r>
            <a:r>
              <a:rPr lang="zh-CN" altLang="en-US" dirty="0" smtClean="0"/>
              <a:t>出售</a:t>
            </a:r>
            <a:r>
              <a:rPr lang="zh-CN" altLang="en-US" dirty="0"/>
              <a:t>。（切割长度为整数）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algn="ctr"/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951697"/>
              </p:ext>
            </p:extLst>
          </p:nvPr>
        </p:nvGraphicFramePr>
        <p:xfrm>
          <a:off x="1055440" y="2097397"/>
          <a:ext cx="9897148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12674"/>
                <a:gridCol w="802714"/>
                <a:gridCol w="758176"/>
                <a:gridCol w="758176"/>
                <a:gridCol w="758176"/>
                <a:gridCol w="758176"/>
                <a:gridCol w="758176"/>
                <a:gridCol w="758176"/>
                <a:gridCol w="758176"/>
                <a:gridCol w="758176"/>
                <a:gridCol w="758176"/>
                <a:gridCol w="758176"/>
              </a:tblGrid>
              <a:tr h="323854">
                <a:tc gridSpan="1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不同长度甘蔗的收益表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3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甘蔗长度</a:t>
                      </a:r>
                      <a:r>
                        <a:rPr lang="en-US" altLang="zh-CN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23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i="0" dirty="0" smtClean="0"/>
                        <a:t>收益</a:t>
                      </a:r>
                      <a:r>
                        <a:rPr lang="en-US" altLang="zh-CN" i="1" dirty="0" smtClean="0"/>
                        <a:t>p</a:t>
                      </a:r>
                      <a:endParaRPr lang="zh-CN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055440" y="3433549"/>
            <a:ext cx="5544616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55440" y="4027914"/>
            <a:ext cx="257794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</a:rPr>
              <a:t>5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3586" y="4009911"/>
            <a:ext cx="260647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</a:rPr>
              <a:t>5</a:t>
            </a:r>
            <a:endParaRPr lang="zh-CN" altLang="en-US" dirty="0">
              <a:solidFill>
                <a:schemeClr val="dk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569044"/>
              </p:ext>
            </p:extLst>
          </p:nvPr>
        </p:nvGraphicFramePr>
        <p:xfrm>
          <a:off x="6989124" y="3326537"/>
          <a:ext cx="3960440" cy="291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001"/>
                <a:gridCol w="1272485"/>
                <a:gridCol w="1710954"/>
              </a:tblGrid>
              <a:tr h="582155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切割方案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总收益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8215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58215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58215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58215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7102029" y="394813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方案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312657" y="393836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{5,5}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9471910" y="3948137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10+10=20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62765" y="4595050"/>
            <a:ext cx="55446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102029" y="459551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方案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312657" y="4585741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{10}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170820" y="46097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102029" y="51491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方案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209937" y="513935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{2,2,6}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9365388" y="514913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5+5+17=27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102029" y="580173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方案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8211059" y="579195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{2,3,5}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9380617" y="5764614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5+8+10=23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062765" y="5162186"/>
            <a:ext cx="928779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2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5176" y="5144163"/>
            <a:ext cx="90849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2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03712" y="5156388"/>
            <a:ext cx="3096344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6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55440" y="5725724"/>
            <a:ext cx="928779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2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07568" y="5733256"/>
            <a:ext cx="142581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3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993586" y="5719926"/>
            <a:ext cx="2632138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5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556514" y="2478382"/>
            <a:ext cx="472945" cy="701781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10332917" y="2478382"/>
            <a:ext cx="472945" cy="701781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249481" y="2478382"/>
            <a:ext cx="472945" cy="701781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7283090" y="2478381"/>
            <a:ext cx="472945" cy="701781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4995854" y="2459841"/>
            <a:ext cx="472945" cy="701781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249481" y="2478381"/>
            <a:ext cx="472945" cy="701781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6546544" y="2495084"/>
            <a:ext cx="472945" cy="701781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2406158" y="884744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问题：求最大收益，并给出最大收益的切割方案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3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  <p:bldP spid="4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甘蔗切割问题形式化定义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/>
                  <a:t>输入：</a:t>
                </a:r>
                <a:endParaRPr lang="en-US" altLang="zh-CN" b="1" dirty="0"/>
              </a:p>
              <a:p>
                <a:pPr lvl="2"/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甘蔗长度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</a:p>
              <a:p>
                <a:pPr lvl="2"/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收益表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P[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](1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n)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，表示长度为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的甘蔗的收益。</a:t>
                </a:r>
                <a:endParaRPr lang="en-US" altLang="zh-CN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/>
                  <a:t>输出</a:t>
                </a:r>
                <a:r>
                  <a:rPr lang="zh-CN" altLang="en-US" b="1" dirty="0"/>
                  <a:t>：</a:t>
                </a:r>
                <a:endParaRPr lang="en-US" altLang="zh-CN" b="1" dirty="0"/>
              </a:p>
              <a:p>
                <a:pPr lvl="2"/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求解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一组切割方案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T=&lt;C1,C2,…,Cm&gt;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2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200" b="1" i="0" dirty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altLang="zh-CN" sz="2200" b="1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2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</m:sup>
                      <m:e>
                        <m:r>
                          <a:rPr lang="en-US" altLang="zh-CN" sz="22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</m:e>
                    </m:nary>
                    <m:r>
                      <a:rPr lang="en-US" altLang="zh-CN" sz="2200" b="1" i="0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200" b="1" i="1" dirty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200" b="1" i="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最大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最优目标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2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200" b="1" dirty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altLang="zh-CN" sz="2200" b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2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</m:sup>
                      <m:e>
                        <m:r>
                          <a:rPr lang="en-US" altLang="zh-CN" sz="22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altLang="zh-CN" sz="2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altLang="zh-CN" sz="22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0" dirty="0" smtClean="0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约束条件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标注 5"/>
          <p:cNvSpPr/>
          <p:nvPr/>
        </p:nvSpPr>
        <p:spPr>
          <a:xfrm>
            <a:off x="7176120" y="4293096"/>
            <a:ext cx="2088232" cy="488418"/>
          </a:xfrm>
          <a:prstGeom prst="wedgeRectCallout">
            <a:avLst>
              <a:gd name="adj1" fmla="val -43405"/>
              <a:gd name="adj2" fmla="val -17683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优化目标</a:t>
            </a:r>
            <a:endParaRPr lang="zh-CN" altLang="en-US" sz="2400" dirty="0"/>
          </a:p>
        </p:txBody>
      </p:sp>
      <p:sp>
        <p:nvSpPr>
          <p:cNvPr id="7" name="矩形标注 6"/>
          <p:cNvSpPr/>
          <p:nvPr/>
        </p:nvSpPr>
        <p:spPr>
          <a:xfrm>
            <a:off x="2351584" y="4477811"/>
            <a:ext cx="2088232" cy="432048"/>
          </a:xfrm>
          <a:prstGeom prst="wedgeRectCallout">
            <a:avLst>
              <a:gd name="adj1" fmla="val -17236"/>
              <a:gd name="adj2" fmla="val -18741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约束条件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04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63952" y="3693906"/>
            <a:ext cx="5328592" cy="1402529"/>
          </a:xfrm>
          <a:prstGeom prst="rect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0513168" cy="4752975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dirty="0" smtClean="0"/>
              </a:p>
              <a:p>
                <a:pPr marL="342900" lvl="1" indent="-342900">
                  <a:buFont typeface="Wingdings" pitchFamily="2" charset="2"/>
                  <a:buChar char="n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-342900">
                  <a:buFont typeface="Wingdings" pitchFamily="2" charset="2"/>
                  <a:buChar char="n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-342900">
                  <a:buFont typeface="Wingdings" pitchFamily="2" charset="2"/>
                  <a:buChar char="n"/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蛮力枚举：枚举所有代金券组合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选一张代金券，组合数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选两张代金券，组合数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选三张代金券，组合数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选四张代金券，组合数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选五张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代金券，组合数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bSup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选六张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代金券，组合数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bSup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50" lvl="2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sz="2400" dirty="0" smtClean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取消不符合条件的组合，计算剩余组合的总金额，选出最大值为</a:t>
                </a:r>
                <a:r>
                  <a:rPr lang="en-US" altLang="zh-CN" sz="2400" dirty="0" smtClean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330</a:t>
                </a:r>
                <a:r>
                  <a:rPr lang="zh-CN" altLang="en-US" sz="2400" dirty="0" smtClean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5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50" lvl="2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50" lvl="2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50" lvl="2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0513168" cy="4752975"/>
              </a:xfrm>
              <a:blipFill rotWithShape="0">
                <a:blip r:embed="rId2"/>
                <a:stretch>
                  <a:fillRect l="-116" b="-4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101" y="1410907"/>
            <a:ext cx="1617985" cy="9987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07" y="1431180"/>
            <a:ext cx="1617985" cy="10033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410" y="1429692"/>
            <a:ext cx="1562073" cy="10114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07" y="1453489"/>
            <a:ext cx="1643884" cy="99870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809" y="1453489"/>
            <a:ext cx="1700751" cy="100741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04" y="1416484"/>
            <a:ext cx="1617985" cy="998703"/>
          </a:xfrm>
          <a:prstGeom prst="rect">
            <a:avLst/>
          </a:prstGeom>
        </p:spPr>
      </p:pic>
      <p:sp>
        <p:nvSpPr>
          <p:cNvPr id="23" name="左大括号 8198"/>
          <p:cNvSpPr>
            <a:spLocks/>
          </p:cNvSpPr>
          <p:nvPr/>
        </p:nvSpPr>
        <p:spPr bwMode="auto">
          <a:xfrm flipH="1">
            <a:off x="4532897" y="3116214"/>
            <a:ext cx="216024" cy="1980221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748921" y="3693906"/>
                <a:ext cx="98703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/>
                  <a:t>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000" b="1" dirty="0" smtClean="0"/>
                  <a:t>-1</a:t>
                </a:r>
                <a:r>
                  <a:rPr lang="zh-CN" altLang="en-US" sz="2000" b="1" dirty="0" smtClean="0"/>
                  <a:t>组合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21" y="3693906"/>
                <a:ext cx="987039" cy="707886"/>
              </a:xfrm>
              <a:prstGeom prst="rect">
                <a:avLst/>
              </a:prstGeom>
              <a:blipFill rotWithShape="0">
                <a:blip r:embed="rId9"/>
                <a:stretch>
                  <a:fillRect l="-6173" t="-6034" r="-1852"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867725"/>
            <a:ext cx="1617985" cy="100339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47" y="3861048"/>
            <a:ext cx="1617985" cy="99870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81" y="3872759"/>
            <a:ext cx="1700751" cy="1007413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 rot="16200000">
            <a:off x="8489499" y="5010783"/>
            <a:ext cx="52613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47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5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0872533" y="6485092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zh-CN" altLang="en-US" b="1" dirty="0" smtClean="0"/>
                  <a:t>假设最多能切割</a:t>
                </a:r>
                <a:r>
                  <a:rPr lang="en-US" altLang="zh-CN" b="1" dirty="0" smtClean="0"/>
                  <a:t>1</a:t>
                </a:r>
                <a:r>
                  <a:rPr lang="zh-CN" altLang="en-US" b="1" dirty="0" smtClean="0"/>
                  <a:t>次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枚举所有可能的切割位置</a:t>
                </a:r>
                <a:endParaRPr lang="en-US" altLang="zh-CN" b="1" dirty="0" smtClean="0"/>
              </a:p>
              <a:p>
                <a:pPr lvl="2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不切割：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总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收益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[10]</a:t>
                </a:r>
              </a:p>
              <a:p>
                <a:pPr lvl="2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切    割：总收益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]+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[10-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](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𝟗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zh-CN" altLang="en-US" b="1" dirty="0"/>
                  <a:t>最大总收益</a:t>
                </a:r>
                <a:r>
                  <a:rPr lang="zh-CN" altLang="en-US" b="1" dirty="0" smtClean="0"/>
                  <a:t>：</a:t>
                </a:r>
                <a:endParaRPr lang="en-US" altLang="zh-CN" b="1" dirty="0" smtClean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</m:d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𝐦𝐚𝐱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lim>
                        </m:limLow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[10−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 </m:t>
                        </m:r>
                        <m:r>
                          <m:rPr>
                            <m:nor/>
                          </m:rPr>
                          <a:rPr lang="en-US" altLang="zh-CN" b="1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b="1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[10]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240016" y="1602233"/>
            <a:ext cx="50405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88088" y="1602233"/>
            <a:ext cx="4896544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40016" y="2111061"/>
            <a:ext cx="100811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92144" y="2111061"/>
            <a:ext cx="4392488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8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40016" y="2619889"/>
            <a:ext cx="1512168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96200" y="2619889"/>
            <a:ext cx="388843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7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2444" y="1104096"/>
            <a:ext cx="5544616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422444" y="1628800"/>
            <a:ext cx="207315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 err="1" smtClean="0"/>
              <a:t>i</a:t>
            </a:r>
            <a:endParaRPr lang="zh-CN" altLang="en-US" i="1" dirty="0">
              <a:solidFill>
                <a:schemeClr val="dk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567608" y="1628800"/>
            <a:ext cx="339945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10-</a:t>
            </a:r>
            <a:r>
              <a:rPr lang="en-US" altLang="zh-CN" i="1" dirty="0" smtClean="0"/>
              <a:t>i</a:t>
            </a:r>
            <a:endParaRPr lang="zh-CN" altLang="en-US" i="1" dirty="0"/>
          </a:p>
        </p:txBody>
      </p:sp>
      <p:sp>
        <p:nvSpPr>
          <p:cNvPr id="47" name="矩形 46"/>
          <p:cNvSpPr/>
          <p:nvPr/>
        </p:nvSpPr>
        <p:spPr>
          <a:xfrm>
            <a:off x="6240016" y="1093405"/>
            <a:ext cx="5544616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240016" y="3128717"/>
            <a:ext cx="203130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415332" y="3128717"/>
            <a:ext cx="336930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6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240016" y="3637545"/>
            <a:ext cx="2607364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991396" y="3637545"/>
            <a:ext cx="279323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5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240016" y="4146373"/>
            <a:ext cx="336930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6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753332" y="4146373"/>
            <a:ext cx="203130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240016" y="4655201"/>
            <a:ext cx="388843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7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272464" y="4655201"/>
            <a:ext cx="1512168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776520" y="5165733"/>
            <a:ext cx="100811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240016" y="5164029"/>
            <a:ext cx="4392488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8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240016" y="5693652"/>
            <a:ext cx="4896544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1280576" y="5676265"/>
            <a:ext cx="50405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17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  <p:bldP spid="20" grpId="0" animBg="1"/>
      <p:bldP spid="21" grpId="0" animBg="1"/>
      <p:bldP spid="22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0872533" y="6485092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b="1" dirty="0" smtClean="0"/>
                  <a:t>可切割</a:t>
                </a:r>
                <a:r>
                  <a:rPr lang="en-US" altLang="zh-CN" b="1" dirty="0"/>
                  <a:t>2</a:t>
                </a:r>
                <a:r>
                  <a:rPr lang="zh-CN" altLang="en-US" b="1" dirty="0" smtClean="0"/>
                  <a:t>次（一刀一刀切）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先将甘蔗切割出一段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在剩余的甘蔗中切第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次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仅一次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</m:d>
                            <m:r>
                              <a:rPr lang="en-US" altLang="zh-CN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𝐦𝐚𝐱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lim>
                        </m:limLow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[10−</m:t>
                        </m:r>
                        <m:r>
                          <m:rPr>
                            <m:nor/>
                          </m:r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,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[10]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</m:d>
                            <m:r>
                              <a:rPr lang="en-US" altLang="zh-CN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𝐦𝐚𝐱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lim>
                        </m:limLow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b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b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[10−</m:t>
                        </m:r>
                        <m:r>
                          <m:rPr>
                            <m:nor/>
                          </m:r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,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[10]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</m:d>
                            <m:r>
                              <a:rPr lang="en-US" altLang="zh-CN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𝐦𝐚𝐱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lim>
                        </m:limLow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[10−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,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[10]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5933852" y="2619889"/>
            <a:ext cx="1512168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90036" y="2619889"/>
            <a:ext cx="3888432" cy="432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10-i, </a:t>
            </a:r>
            <a:r>
              <a:rPr lang="zh-CN" altLang="en-US" dirty="0" smtClean="0">
                <a:solidFill>
                  <a:schemeClr val="dk1"/>
                </a:solidFill>
              </a:rPr>
              <a:t>最大收益</a:t>
            </a:r>
            <a:r>
              <a:rPr lang="en-US" altLang="zh-CN" dirty="0" smtClean="0">
                <a:solidFill>
                  <a:srgbClr val="FF0000"/>
                </a:solidFill>
              </a:rPr>
              <a:t>S[10-i]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951984" y="1411243"/>
            <a:ext cx="5544616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10</a:t>
            </a:r>
            <a:r>
              <a:rPr lang="zh-CN" altLang="en-US" dirty="0" smtClean="0"/>
              <a:t>，最大收益</a:t>
            </a:r>
            <a:r>
              <a:rPr lang="en-US" altLang="zh-CN" dirty="0" smtClean="0"/>
              <a:t>S[10]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7590036" y="3128717"/>
            <a:ext cx="3751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1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109168" y="3128717"/>
            <a:ext cx="336930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590036" y="3637545"/>
            <a:ext cx="95118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685232" y="3637545"/>
            <a:ext cx="279323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590036" y="4146373"/>
            <a:ext cx="150605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3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240108" y="4146373"/>
            <a:ext cx="223836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590036" y="4655201"/>
            <a:ext cx="21753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4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909368" y="4655201"/>
            <a:ext cx="156910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470356" y="5165733"/>
            <a:ext cx="100811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590036" y="5164029"/>
            <a:ext cx="2736304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590036" y="5693652"/>
            <a:ext cx="324036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974412" y="5676265"/>
            <a:ext cx="50405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…</a:t>
            </a:r>
            <a:endParaRPr lang="zh-CN" altLang="en-US" dirty="0">
              <a:solidFill>
                <a:schemeClr val="dk1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7777594" y="1843291"/>
            <a:ext cx="669000" cy="776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371402" y="2075831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刀，原问题</a:t>
            </a:r>
            <a:r>
              <a:rPr lang="en-US" altLang="zh-CN" dirty="0" smtClean="0"/>
              <a:t>—&gt;</a:t>
            </a:r>
            <a:r>
              <a:rPr lang="zh-CN" altLang="en-US" dirty="0" smtClean="0"/>
              <a:t>子问题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3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0872533" y="6485092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23392" y="1268313"/>
                <a:ext cx="11089232" cy="4752975"/>
              </a:xfrm>
            </p:spPr>
            <p:txBody>
              <a:bodyPr/>
              <a:lstStyle/>
              <a:p>
                <a:r>
                  <a:rPr lang="zh-CN" altLang="en-US" b="1" dirty="0" smtClean="0"/>
                  <a:t>原问题不限制切割次数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存在最优子结构和重叠子问题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考虑动态规划算法</a:t>
                </a:r>
                <a:endParaRPr lang="en-US" altLang="zh-CN" b="1" dirty="0" smtClean="0"/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S[10]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为最大总收益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[10]</m:t>
                        </m:r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𝒎𝒂𝒙</m:t>
                            </m:r>
                          </m:e>
                          <m:lim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lim>
                        </m:limLow>
                      </m:fName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[10−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],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[10]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buClr>
                    <a:srgbClr val="1F497D"/>
                  </a:buClr>
                </a:pPr>
                <a:r>
                  <a:rPr lang="zh-CN" altLang="en-US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扩展</a:t>
                </a:r>
                <a:r>
                  <a:rPr lang="zh-CN" altLang="en-US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：长度为</a:t>
                </a:r>
                <a:r>
                  <a:rPr lang="en-US" altLang="zh-CN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甘蔗最大</a:t>
                </a:r>
                <a:r>
                  <a:rPr lang="zh-CN" altLang="en-US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总</a:t>
                </a:r>
                <a:r>
                  <a:rPr lang="zh-CN" altLang="en-US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收益递推式？</a:t>
                </a:r>
                <a:endParaRPr lang="en-US" altLang="zh-CN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𝒎𝒂𝒙</m:t>
                            </m:r>
                          </m:e>
                          <m:lim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m:rPr>
                                <m:sty m:val="p"/>
                              </m:r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lim>
                        </m:limLow>
                      </m:fName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],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23392" y="1268313"/>
                <a:ext cx="11089232" cy="4752975"/>
              </a:xfrm>
              <a:blipFill rotWithShape="0">
                <a:blip r:embed="rId3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4655840" y="2549414"/>
            <a:ext cx="1512168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12024" y="2549414"/>
            <a:ext cx="3888432" cy="432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10-i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673972" y="1340768"/>
            <a:ext cx="5544616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6312024" y="3795553"/>
            <a:ext cx="1592828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dk1"/>
                </a:solidFill>
              </a:rPr>
              <a:t>i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055292" y="3796922"/>
            <a:ext cx="2145164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(10-i)-</a:t>
            </a:r>
            <a:r>
              <a:rPr lang="en-US" altLang="zh-CN" dirty="0" err="1" smtClean="0"/>
              <a:t>i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570516" y="5301208"/>
            <a:ext cx="629940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>
              <a:solidFill>
                <a:schemeClr val="dk1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6499582" y="1772816"/>
            <a:ext cx="669000" cy="776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883975" y="1930651"/>
            <a:ext cx="2084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原问题</a:t>
            </a:r>
            <a:r>
              <a:rPr lang="en-US" altLang="zh-CN" sz="2000" b="1" dirty="0" smtClean="0"/>
              <a:t>—&gt;</a:t>
            </a:r>
            <a:r>
              <a:rPr lang="zh-CN" altLang="en-US" sz="2000" b="1" dirty="0" smtClean="0"/>
              <a:t>子问题</a:t>
            </a:r>
            <a:endParaRPr lang="zh-CN" altLang="en-US" sz="2000" b="1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5607020" y="1772816"/>
            <a:ext cx="892563" cy="750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7776537" y="3007999"/>
            <a:ext cx="669000" cy="776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145422" y="3203841"/>
            <a:ext cx="2084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原问题</a:t>
            </a:r>
            <a:r>
              <a:rPr lang="en-US" altLang="zh-CN" sz="2000" b="1" dirty="0"/>
              <a:t>—&gt;</a:t>
            </a:r>
            <a:r>
              <a:rPr lang="zh-CN" altLang="en-US" sz="2000" b="1" dirty="0"/>
              <a:t>子问题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6883975" y="3007999"/>
            <a:ext cx="892563" cy="750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8055292" y="5301208"/>
            <a:ext cx="1383228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zh-CN" altLang="en-US" dirty="0">
              <a:solidFill>
                <a:schemeClr val="dk1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9438520" y="4591823"/>
            <a:ext cx="400247" cy="726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9797641" y="4816941"/>
            <a:ext cx="2178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原问题</a:t>
            </a:r>
            <a:r>
              <a:rPr lang="en-US" altLang="zh-CN" sz="2000" b="1" dirty="0"/>
              <a:t>—&gt;</a:t>
            </a:r>
            <a:r>
              <a:rPr lang="zh-CN" altLang="en-US" sz="2000" b="1" dirty="0"/>
              <a:t>子问题</a:t>
            </a: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8878658" y="4591823"/>
            <a:ext cx="559864" cy="750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523719" y="1372126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S[10]</a:t>
            </a:r>
            <a:endParaRPr lang="zh-CN" altLang="en-US" sz="2000" b="1" dirty="0"/>
          </a:p>
        </p:txBody>
      </p:sp>
      <p:sp>
        <p:nvSpPr>
          <p:cNvPr id="44" name="文本框 43"/>
          <p:cNvSpPr txBox="1"/>
          <p:nvPr/>
        </p:nvSpPr>
        <p:spPr>
          <a:xfrm>
            <a:off x="10523719" y="2558770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]+S[10-i]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520420" y="3798380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]+S[10-i-i]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560496" y="5363924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]+S[1]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64352" y="420156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97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60" grpId="0" animBg="1"/>
      <p:bldP spid="61" grpId="0" animBg="1"/>
      <p:bldP spid="67" grpId="0" animBg="1"/>
      <p:bldP spid="7" grpId="0"/>
      <p:bldP spid="34" grpId="0"/>
      <p:bldP spid="36" grpId="0" animBg="1"/>
      <p:bldP spid="38" grpId="0"/>
      <p:bldP spid="15" grpId="0"/>
      <p:bldP spid="44" grpId="0"/>
      <p:bldP spid="45" grpId="0"/>
      <p:bldP spid="46" grpId="0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b="1" dirty="0" smtClean="0"/>
              <a:t>给出问题表示</a:t>
            </a:r>
            <a:endParaRPr lang="en-US" altLang="zh-CN" b="1" dirty="0" smtClean="0"/>
          </a:p>
          <a:p>
            <a:pPr lvl="2"/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S[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：求切割长度为</a:t>
            </a:r>
            <a:r>
              <a:rPr lang="en-US" altLang="zh-CN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的甘蔗可取的最大总收益</a:t>
            </a:r>
            <a:endParaRPr lang="en-US" altLang="zh-CN" sz="2200" b="1" dirty="0" smtClean="0"/>
          </a:p>
          <a:p>
            <a:pPr lvl="2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 smtClean="0"/>
              <a:t>明确原始问题</a:t>
            </a:r>
            <a:endParaRPr lang="en-US" altLang="zh-CN" b="1" dirty="0" smtClean="0"/>
          </a:p>
          <a:p>
            <a:pPr lvl="2"/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S[</a:t>
            </a:r>
            <a:r>
              <a:rPr lang="en-US" altLang="zh-CN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：求切割长度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的甘蔗可取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的最大总收益</a:t>
            </a:r>
            <a:endParaRPr lang="en-US" altLang="zh-CN" sz="2200" b="1" dirty="0"/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9264352" y="1412776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9264352" y="2670175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264352" y="3933056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9264352" y="5157192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10" name="下箭头 9"/>
          <p:cNvSpPr/>
          <p:nvPr/>
        </p:nvSpPr>
        <p:spPr>
          <a:xfrm>
            <a:off x="10128448" y="2276872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0128448" y="3542283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10128448" y="4802634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26170" y="2492896"/>
            <a:ext cx="5544616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i="1" dirty="0"/>
              <a:t>j</a:t>
            </a:r>
            <a:endParaRPr lang="zh-CN" altLang="en-US" sz="2000" i="1" dirty="0"/>
          </a:p>
        </p:txBody>
      </p:sp>
      <p:sp>
        <p:nvSpPr>
          <p:cNvPr id="9" name="文本框 8"/>
          <p:cNvSpPr txBox="1"/>
          <p:nvPr/>
        </p:nvSpPr>
        <p:spPr>
          <a:xfrm>
            <a:off x="4327093" y="197925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S[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3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lvl="1"/>
                <a:r>
                  <a:rPr lang="zh-CN" altLang="en-US" b="1" dirty="0" smtClean="0"/>
                  <a:t>构造递推公式</a:t>
                </a:r>
                <a:r>
                  <a:rPr lang="en-US" altLang="zh-CN" b="1" dirty="0" smtClean="0"/>
                  <a:t>(</a:t>
                </a:r>
                <a:r>
                  <a:rPr lang="zh-CN" altLang="en-US" b="1" dirty="0" smtClean="0"/>
                  <a:t>分析最优子结构</a:t>
                </a:r>
                <a:r>
                  <a:rPr lang="en-US" altLang="zh-CN" b="1" dirty="0" smtClean="0"/>
                  <a:t>)</a:t>
                </a:r>
              </a:p>
              <a:p>
                <a:pPr lvl="1"/>
                <a:endParaRPr lang="en-US" altLang="zh-CN" dirty="0" smtClean="0"/>
              </a:p>
              <a:p>
                <a:pPr lvl="2"/>
                <a:r>
                  <a:rPr lang="zh-CN" altLang="en-US" sz="2200" b="1" dirty="0" smtClean="0"/>
                  <a:t>例子</a:t>
                </a:r>
                <a:r>
                  <a:rPr lang="en-US" altLang="zh-CN" sz="2200" b="1" dirty="0" smtClean="0"/>
                  <a:t>n=10</a:t>
                </a:r>
                <a:r>
                  <a:rPr lang="zh-CN" altLang="en-US" sz="2200" b="1" dirty="0"/>
                  <a:t>，最大收益</a:t>
                </a:r>
                <a:r>
                  <a:rPr lang="zh-CN" altLang="en-US" sz="2200" b="1" dirty="0" smtClean="0"/>
                  <a:t>为</a:t>
                </a:r>
                <a:r>
                  <a:rPr lang="en-US" altLang="zh-CN" sz="2200" b="1" dirty="0" smtClean="0"/>
                  <a:t>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[10]</m:t>
                        </m:r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𝒎𝒂𝒙</m:t>
                            </m:r>
                          </m:e>
                          <m:lim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lim>
                        </m:limLow>
                      </m:fName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[10−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 ,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[10]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altLang="zh-CN" sz="2200" b="1" dirty="0" smtClean="0"/>
              </a:p>
              <a:p>
                <a:pPr lvl="2"/>
                <a:endParaRPr lang="en-US" altLang="zh-CN" dirty="0" smtClean="0"/>
              </a:p>
              <a:p>
                <a:pPr lvl="2"/>
                <a:r>
                  <a:rPr lang="zh-CN" altLang="en-US" sz="2200" b="1" dirty="0" smtClean="0"/>
                  <a:t>扩展</a:t>
                </a:r>
                <a:r>
                  <a:rPr lang="en-US" altLang="zh-CN" sz="2200" b="1" dirty="0" smtClean="0"/>
                  <a:t>,</a:t>
                </a:r>
                <a:r>
                  <a:rPr lang="zh-CN" altLang="en-US" sz="2200" b="1" dirty="0" smtClean="0"/>
                  <a:t>对于</a:t>
                </a:r>
                <a:r>
                  <a:rPr lang="zh-CN" altLang="en-US" sz="2200" b="1" dirty="0"/>
                  <a:t>长度为</a:t>
                </a:r>
                <a:r>
                  <a:rPr lang="en-US" altLang="zh-CN" sz="2200" b="1" i="1" dirty="0"/>
                  <a:t>j</a:t>
                </a:r>
                <a:r>
                  <a:rPr lang="zh-CN" altLang="en-US" sz="2200" b="1" dirty="0"/>
                  <a:t> </a:t>
                </a:r>
                <a:r>
                  <a:rPr lang="zh-CN" altLang="en-US" sz="2200" b="1" dirty="0" smtClean="0"/>
                  <a:t>的甘蔗</a:t>
                </a:r>
                <a:r>
                  <a:rPr lang="en-US" altLang="zh-CN" sz="2200" b="1" dirty="0" smtClean="0"/>
                  <a:t>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200" b="1" i="1" dirty="0"/>
                          <m:t>j</m:t>
                        </m:r>
                        <m:r>
                          <m:rPr>
                            <m:nor/>
                          </m:rPr>
                          <a:rPr lang="en-US" altLang="zh-CN" sz="2200" b="1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𝒎𝒂𝒙</m:t>
                            </m:r>
                          </m:e>
                          <m:lim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lim>
                        </m:limLow>
                      </m:fName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200" b="1" i="1" dirty="0"/>
                          <m:t>j</m:t>
                        </m:r>
                        <m:r>
                          <m:rPr>
                            <m:nor/>
                          </m:rPr>
                          <a:rPr lang="en-US" altLang="zh-CN" sz="2200" b="1" i="1" dirty="0"/>
                          <m:t>−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 ,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200" b="1" i="1" dirty="0"/>
                          <m:t>j</m:t>
                        </m:r>
                        <m:r>
                          <m:rPr>
                            <m:nor/>
                          </m:rPr>
                          <a:rPr lang="en-US" altLang="zh-CN" sz="2200" b="1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altLang="zh-CN" sz="2200" b="1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t="-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9264352" y="1196752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9264352" y="2454151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264352" y="3717032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9264352" y="494116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9" name="下箭头 8"/>
          <p:cNvSpPr/>
          <p:nvPr/>
        </p:nvSpPr>
        <p:spPr>
          <a:xfrm>
            <a:off x="10128448" y="2060848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0128448" y="3326259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0128448" y="4586610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334987"/>
                  </p:ext>
                </p:extLst>
              </p:nvPr>
            </p:nvGraphicFramePr>
            <p:xfrm>
              <a:off x="1280199" y="4254351"/>
              <a:ext cx="605325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0651"/>
                    <a:gridCol w="1210651"/>
                    <a:gridCol w="1210651"/>
                    <a:gridCol w="1210651"/>
                    <a:gridCol w="1210651"/>
                  </a:tblGrid>
                  <a:tr h="15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S[</a:t>
                          </a:r>
                          <a:r>
                            <a:rPr lang="en-US" altLang="zh-CN" i="1" dirty="0" smtClean="0">
                              <a:solidFill>
                                <a:schemeClr val="tx1"/>
                              </a:solidFill>
                            </a:rPr>
                            <a:t>j-</a:t>
                          </a:r>
                          <a:r>
                            <a:rPr lang="en-US" altLang="zh-CN" i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S[</a:t>
                          </a:r>
                          <a:r>
                            <a:rPr lang="en-US" altLang="zh-CN" i="1" dirty="0" smtClean="0">
                              <a:solidFill>
                                <a:schemeClr val="tx1"/>
                              </a:solidFill>
                            </a:rPr>
                            <a:t>j-</a:t>
                          </a:r>
                          <a:r>
                            <a:rPr lang="en-US" altLang="zh-CN" i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  <a:endParaRPr lang="zh-CN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S[</a:t>
                          </a:r>
                          <a:r>
                            <a:rPr lang="en-US" altLang="zh-CN" i="1" dirty="0" smtClean="0">
                              <a:solidFill>
                                <a:schemeClr val="tx1"/>
                              </a:solidFill>
                            </a:rPr>
                            <a:t>j-</a:t>
                          </a:r>
                          <a:r>
                            <a:rPr lang="en-US" altLang="zh-CN" i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  <a:endParaRPr lang="zh-CN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S[</a:t>
                          </a:r>
                          <a:r>
                            <a:rPr lang="en-US" altLang="zh-CN" i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+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+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+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…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+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b="1" i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i="0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b="1" i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i="0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b="1" i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i="0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… 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b="1" i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i="1" dirty="0" smtClean="0"/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i="1" dirty="0" smtClean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i="0" dirty="0" smtClean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dirty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334987"/>
                  </p:ext>
                </p:extLst>
              </p:nvPr>
            </p:nvGraphicFramePr>
            <p:xfrm>
              <a:off x="1280199" y="4254351"/>
              <a:ext cx="605325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0651"/>
                    <a:gridCol w="1210651"/>
                    <a:gridCol w="1210651"/>
                    <a:gridCol w="1210651"/>
                    <a:gridCol w="1210651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S[</a:t>
                          </a:r>
                          <a:r>
                            <a:rPr lang="en-US" altLang="zh-CN" i="1" dirty="0" smtClean="0">
                              <a:solidFill>
                                <a:schemeClr val="tx1"/>
                              </a:solidFill>
                            </a:rPr>
                            <a:t>j-</a:t>
                          </a:r>
                          <a:r>
                            <a:rPr lang="en-US" altLang="zh-CN" i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S[</a:t>
                          </a:r>
                          <a:r>
                            <a:rPr lang="en-US" altLang="zh-CN" i="1" dirty="0" smtClean="0">
                              <a:solidFill>
                                <a:schemeClr val="tx1"/>
                              </a:solidFill>
                            </a:rPr>
                            <a:t>j-</a:t>
                          </a:r>
                          <a:r>
                            <a:rPr lang="en-US" altLang="zh-CN" i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  <a:endParaRPr lang="zh-CN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S[</a:t>
                          </a:r>
                          <a:r>
                            <a:rPr lang="en-US" altLang="zh-CN" i="1" dirty="0" smtClean="0">
                              <a:solidFill>
                                <a:schemeClr val="tx1"/>
                              </a:solidFill>
                            </a:rPr>
                            <a:t>j-</a:t>
                          </a:r>
                          <a:r>
                            <a:rPr lang="en-US" altLang="zh-CN" i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  <a:endParaRPr lang="zh-CN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S[</a:t>
                          </a:r>
                          <a:r>
                            <a:rPr lang="en-US" altLang="zh-CN" i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+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+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+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…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+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5" t="-210000" r="-40150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515" t="-210000" r="-30353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503" t="-210000" r="-20201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… 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00000" t="-210000" r="-2513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6574725"/>
                  </p:ext>
                </p:extLst>
              </p:nvPr>
            </p:nvGraphicFramePr>
            <p:xfrm>
              <a:off x="7765502" y="4571335"/>
              <a:ext cx="800824" cy="51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00824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800" i="1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800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800" i="1" dirty="0" smtClean="0">
                                    <a:solidFill>
                                      <a:srgbClr val="FF0000"/>
                                    </a:solidFill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800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6574725"/>
                  </p:ext>
                </p:extLst>
              </p:nvPr>
            </p:nvGraphicFramePr>
            <p:xfrm>
              <a:off x="7765502" y="4571335"/>
              <a:ext cx="800824" cy="51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00824"/>
                  </a:tblGrid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52" t="-1163" r="-1504" b="-23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6" name="圆角矩形 15"/>
          <p:cNvSpPr/>
          <p:nvPr/>
        </p:nvSpPr>
        <p:spPr>
          <a:xfrm>
            <a:off x="983432" y="4007594"/>
            <a:ext cx="7776864" cy="1653654"/>
          </a:xfrm>
          <a:prstGeom prst="roundRect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5231904" y="3275009"/>
            <a:ext cx="0" cy="7866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306826" y="3373154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45007" y="3395168"/>
            <a:ext cx="2595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FF0000"/>
                </a:solidFill>
              </a:rPr>
              <a:t>区间型的动态规划</a:t>
            </a:r>
            <a:endParaRPr lang="zh-CN" alt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7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sz="2400" b="1" dirty="0" smtClean="0"/>
              <a:t>确定计算顺序</a:t>
            </a:r>
            <a:endParaRPr lang="en-US" altLang="zh-CN" sz="2400" b="1" dirty="0" smtClean="0"/>
          </a:p>
          <a:p>
            <a:pPr lvl="1"/>
            <a:endParaRPr lang="en-US" altLang="zh-CN" dirty="0" smtClean="0"/>
          </a:p>
          <a:p>
            <a:pPr lvl="2"/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S[0]=0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，长度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，总收益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lvl="2"/>
            <a:endParaRPr lang="en-US" altLang="zh-CN" dirty="0"/>
          </a:p>
          <a:p>
            <a:pPr lvl="2"/>
            <a:r>
              <a:rPr lang="zh-CN" altLang="en-US" sz="2200" b="1" dirty="0"/>
              <a:t>递</a:t>
            </a:r>
            <a:r>
              <a:rPr lang="zh-CN" altLang="en-US" sz="2200" b="1" dirty="0" smtClean="0"/>
              <a:t>推公式：</a:t>
            </a:r>
            <a:endParaRPr lang="en-US" altLang="zh-CN" sz="2200" b="1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b="1" dirty="0"/>
              <a:t>依次求解</a:t>
            </a:r>
            <a:r>
              <a:rPr lang="zh-CN" altLang="en-US" b="1" dirty="0" smtClean="0"/>
              <a:t>问题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填写备忘录，局部</a:t>
            </a:r>
            <a:r>
              <a:rPr lang="en-US" altLang="zh-CN" b="1" dirty="0" smtClean="0"/>
              <a:t>—&gt;</a:t>
            </a:r>
            <a:r>
              <a:rPr lang="zh-CN" altLang="en-US" b="1" dirty="0" smtClean="0"/>
              <a:t>整体</a:t>
            </a:r>
            <a:r>
              <a:rPr lang="en-US" altLang="zh-CN" b="1" dirty="0" smtClean="0"/>
              <a:t>)</a:t>
            </a:r>
            <a:endParaRPr lang="en-US" altLang="zh-CN" b="1" dirty="0"/>
          </a:p>
          <a:p>
            <a:pPr lvl="2"/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9192344" y="126876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9192344" y="2526159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192344" y="3789040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9192344" y="5013176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9" name="下箭头 8"/>
          <p:cNvSpPr/>
          <p:nvPr/>
        </p:nvSpPr>
        <p:spPr>
          <a:xfrm>
            <a:off x="10056440" y="2132856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0056440" y="3398267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0056440" y="4658618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923695"/>
              </p:ext>
            </p:extLst>
          </p:nvPr>
        </p:nvGraphicFramePr>
        <p:xfrm>
          <a:off x="935812" y="1315616"/>
          <a:ext cx="48245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907"/>
                <a:gridCol w="964907"/>
                <a:gridCol w="964907"/>
                <a:gridCol w="964907"/>
                <a:gridCol w="964907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4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[0]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4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4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4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[n]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976372" y="13111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甘蔗价格</a:t>
            </a:r>
            <a:endParaRPr lang="zh-CN" altLang="en-US" sz="24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382625"/>
              </p:ext>
            </p:extLst>
          </p:nvPr>
        </p:nvGraphicFramePr>
        <p:xfrm>
          <a:off x="924698" y="4867832"/>
          <a:ext cx="7619574" cy="1153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929"/>
                <a:gridCol w="1269929"/>
                <a:gridCol w="1269929"/>
                <a:gridCol w="1269929"/>
                <a:gridCol w="1269929"/>
                <a:gridCol w="1269929"/>
              </a:tblGrid>
              <a:tr h="5767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zh-CN" altLang="en-US" sz="22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76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S[</a:t>
                      </a:r>
                      <a:r>
                        <a:rPr lang="en-US" altLang="zh-CN" sz="22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altLang="zh-CN" sz="2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2652890" y="5515904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158628" y="3594918"/>
                <a:ext cx="3498481" cy="573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200" b="1" i="1" dirty="0"/>
                            <m:t>j</m:t>
                          </m:r>
                          <m:r>
                            <m:rPr>
                              <m:nor/>
                            </m:rPr>
                            <a:rPr lang="en-US" altLang="zh-CN" sz="2200" b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2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𝒎𝒂𝒙</m:t>
                              </m:r>
                            </m:e>
                            <m:lim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]+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200" b="1" i="1" dirty="0"/>
                            <m:t>j</m:t>
                          </m:r>
                          <m:r>
                            <m:rPr>
                              <m:nor/>
                            </m:rPr>
                            <a:rPr lang="en-US" altLang="zh-CN" sz="2200" b="1" i="1" dirty="0"/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 ,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200" b="1" i="1" dirty="0"/>
                            <m:t>j</m:t>
                          </m:r>
                          <m:r>
                            <m:rPr>
                              <m:nor/>
                            </m:rPr>
                            <a:rPr lang="en-US" altLang="zh-CN" sz="2200" b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2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zh-CN" altLang="en-US" sz="2200" b="1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628" y="3594918"/>
                <a:ext cx="3498481" cy="573490"/>
              </a:xfrm>
              <a:prstGeom prst="rect">
                <a:avLst/>
              </a:prstGeom>
              <a:blipFill rotWithShape="0">
                <a:blip r:embed="rId2"/>
                <a:stretch>
                  <a:fillRect l="-1045" r="-13066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50" y="5505385"/>
            <a:ext cx="346765" cy="456637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3915174" y="5728223"/>
            <a:ext cx="3537864" cy="54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84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sz="2400" b="1" dirty="0" smtClean="0"/>
              <a:t>记录决策过程</a:t>
            </a:r>
            <a:endParaRPr lang="en-US" altLang="zh-CN" sz="2400" b="1" dirty="0" smtClean="0"/>
          </a:p>
          <a:p>
            <a:pPr lvl="2"/>
            <a:r>
              <a:rPr lang="zh-CN" altLang="en-US" sz="2200" b="1" dirty="0" smtClean="0"/>
              <a:t>构造追踪数组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rec[n]</a:t>
            </a:r>
          </a:p>
          <a:p>
            <a:pPr lvl="2"/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rec[</a:t>
            </a:r>
            <a:r>
              <a:rPr lang="en-US" altLang="zh-CN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：记录长度为 </a:t>
            </a:r>
            <a:r>
              <a:rPr lang="en-US" altLang="zh-CN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zh-CN" altLang="en-US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甘蔗的最优切割点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不再切的左边长度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3"/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切：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rec[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切割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最优切割点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rec[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=</a:t>
            </a:r>
            <a:r>
              <a:rPr lang="en-US" altLang="zh-CN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192344" y="126876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9192344" y="2526159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192344" y="378904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9192344" y="5013176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最优</a:t>
            </a:r>
            <a:r>
              <a:rPr lang="zh-CN" altLang="en-US" sz="2000" dirty="0" smtClean="0"/>
              <a:t>方案追踪</a:t>
            </a:r>
            <a:endParaRPr lang="zh-CN" altLang="en-US" sz="2000" dirty="0"/>
          </a:p>
        </p:txBody>
      </p:sp>
      <p:sp>
        <p:nvSpPr>
          <p:cNvPr id="9" name="下箭头 8"/>
          <p:cNvSpPr/>
          <p:nvPr/>
        </p:nvSpPr>
        <p:spPr>
          <a:xfrm>
            <a:off x="10056440" y="2132856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0056440" y="3398267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0056440" y="4658618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847528" y="4108307"/>
            <a:ext cx="504056" cy="254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95600" y="4108307"/>
            <a:ext cx="4896544" cy="254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j-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47528" y="4444487"/>
            <a:ext cx="1008112" cy="254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99656" y="4444487"/>
            <a:ext cx="4392488" cy="254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j-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47528" y="4809299"/>
            <a:ext cx="1512168" cy="2546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03712" y="4809299"/>
            <a:ext cx="3888432" cy="2546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47528" y="3786871"/>
            <a:ext cx="5544616" cy="2546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47528" y="5246119"/>
            <a:ext cx="2031300" cy="254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=k</a:t>
            </a:r>
            <a:endParaRPr lang="zh-CN" altLang="en-US" i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22844" y="5246119"/>
            <a:ext cx="3369300" cy="254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j-k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47528" y="5610931"/>
            <a:ext cx="2607364" cy="2546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98908" y="5610931"/>
            <a:ext cx="2793236" cy="2546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47528" y="6047751"/>
            <a:ext cx="4464496" cy="254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j-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56040" y="6047751"/>
            <a:ext cx="936104" cy="254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47528" y="6412563"/>
            <a:ext cx="4896544" cy="254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j-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88088" y="6412563"/>
            <a:ext cx="504056" cy="254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735044" y="5155023"/>
            <a:ext cx="2247324" cy="45590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985263" y="3246985"/>
                <a:ext cx="3498481" cy="573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200" b="1" i="1" dirty="0"/>
                            <m:t>j</m:t>
                          </m:r>
                          <m:r>
                            <m:rPr>
                              <m:nor/>
                            </m:rPr>
                            <a:rPr lang="en-US" altLang="zh-CN" sz="2200" b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2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𝒎𝒂𝒙</m:t>
                              </m:r>
                            </m:e>
                            <m:lim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]+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200" b="1" i="1" dirty="0"/>
                            <m:t>j</m:t>
                          </m:r>
                          <m:r>
                            <m:rPr>
                              <m:nor/>
                            </m:rPr>
                            <a:rPr lang="en-US" altLang="zh-CN" sz="2200" b="1" i="1" dirty="0"/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 ,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200" b="1" i="1" dirty="0"/>
                            <m:t>j</m:t>
                          </m:r>
                          <m:r>
                            <m:rPr>
                              <m:nor/>
                            </m:rPr>
                            <a:rPr lang="en-US" altLang="zh-CN" sz="2200" b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2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zh-CN" altLang="en-US" sz="2200" b="1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263" y="3246985"/>
                <a:ext cx="3498481" cy="573490"/>
              </a:xfrm>
              <a:prstGeom prst="rect">
                <a:avLst/>
              </a:prstGeom>
              <a:blipFill rotWithShape="0">
                <a:blip r:embed="rId3"/>
                <a:stretch>
                  <a:fillRect l="-1045" r="-13066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18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31" grpId="0" animBg="1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b="1" dirty="0" smtClean="0"/>
              <a:t>输出最优方案</a:t>
            </a:r>
            <a:endParaRPr lang="en-US" altLang="zh-CN" b="1" dirty="0" smtClean="0"/>
          </a:p>
          <a:p>
            <a:pPr lvl="2"/>
            <a:r>
              <a:rPr lang="zh-CN" altLang="en-US" sz="2200" b="1" dirty="0"/>
              <a:t>依据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rec[n]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，逆序输出切割点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192344" y="126876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9192344" y="2526159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192344" y="378904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9192344" y="5013176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最优</a:t>
            </a:r>
            <a:r>
              <a:rPr lang="zh-CN" altLang="en-US" sz="2000" dirty="0" smtClean="0"/>
              <a:t>方案追踪</a:t>
            </a:r>
            <a:endParaRPr lang="zh-CN" altLang="en-US" sz="2000" dirty="0"/>
          </a:p>
        </p:txBody>
      </p:sp>
      <p:sp>
        <p:nvSpPr>
          <p:cNvPr id="9" name="下箭头 8"/>
          <p:cNvSpPr/>
          <p:nvPr/>
        </p:nvSpPr>
        <p:spPr>
          <a:xfrm>
            <a:off x="10056440" y="2132856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0056440" y="3398267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0056440" y="4658618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197548" y="2996952"/>
            <a:ext cx="1512168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k1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81724" y="2996952"/>
            <a:ext cx="3888432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n-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k1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143672" y="2348880"/>
            <a:ext cx="5544616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781724" y="3789040"/>
            <a:ext cx="1592828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k2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24992" y="3790409"/>
            <a:ext cx="2145164" cy="2880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n-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k1</a:t>
            </a:r>
            <a:r>
              <a:rPr lang="en-US" altLang="zh-CN" dirty="0" smtClean="0"/>
              <a:t>-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k2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/>
          <p:cNvCxnSpPr>
            <a:stCxn id="30" idx="2"/>
            <a:endCxn id="29" idx="0"/>
          </p:cNvCxnSpPr>
          <p:nvPr/>
        </p:nvCxnSpPr>
        <p:spPr>
          <a:xfrm>
            <a:off x="5915980" y="2636912"/>
            <a:ext cx="809960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0" idx="2"/>
            <a:endCxn id="28" idx="0"/>
          </p:cNvCxnSpPr>
          <p:nvPr/>
        </p:nvCxnSpPr>
        <p:spPr>
          <a:xfrm flipH="1">
            <a:off x="3953632" y="2636912"/>
            <a:ext cx="1962348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9" idx="2"/>
            <a:endCxn id="33" idx="0"/>
          </p:cNvCxnSpPr>
          <p:nvPr/>
        </p:nvCxnSpPr>
        <p:spPr>
          <a:xfrm>
            <a:off x="6725940" y="3284984"/>
            <a:ext cx="871634" cy="50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9" idx="2"/>
            <a:endCxn id="32" idx="0"/>
          </p:cNvCxnSpPr>
          <p:nvPr/>
        </p:nvCxnSpPr>
        <p:spPr>
          <a:xfrm flipH="1">
            <a:off x="5578138" y="3284984"/>
            <a:ext cx="1147802" cy="5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6524992" y="4583866"/>
            <a:ext cx="2124576" cy="2852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k3</a:t>
            </a:r>
            <a:endParaRPr lang="zh-CN" altLang="en-US" dirty="0">
              <a:solidFill>
                <a:schemeClr val="dk1"/>
              </a:solidFill>
            </a:endParaRPr>
          </a:p>
        </p:txBody>
      </p:sp>
      <p:cxnSp>
        <p:nvCxnSpPr>
          <p:cNvPr id="43" name="直接箭头连接符 42"/>
          <p:cNvCxnSpPr>
            <a:stCxn id="33" idx="2"/>
            <a:endCxn id="41" idx="0"/>
          </p:cNvCxnSpPr>
          <p:nvPr/>
        </p:nvCxnSpPr>
        <p:spPr>
          <a:xfrm flipH="1">
            <a:off x="7587280" y="4078441"/>
            <a:ext cx="10294" cy="50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1449308" y="2627620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rec[n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k1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490820" y="3460358"/>
            <a:ext cx="1861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rec[n-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k1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k2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490820" y="4288690"/>
            <a:ext cx="208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rec[n-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k1-k2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k3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139208" y="1886103"/>
            <a:ext cx="1964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k1+k2+k3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=n</a:t>
            </a:r>
            <a:endParaRPr lang="zh-CN" alt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4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2" grpId="0" animBg="1"/>
      <p:bldP spid="33" grpId="0" animBg="1"/>
      <p:bldP spid="41" grpId="0" animBg="1"/>
      <p:bldP spid="72" grpId="0"/>
      <p:bldP spid="73" grpId="0"/>
      <p:bldP spid="74" grpId="0"/>
      <p:bldP spid="7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算法实例：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563494"/>
              </p:ext>
            </p:extLst>
          </p:nvPr>
        </p:nvGraphicFramePr>
        <p:xfrm>
          <a:off x="380828" y="1700808"/>
          <a:ext cx="5500820" cy="731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66240"/>
                <a:gridCol w="493458"/>
                <a:gridCol w="493458"/>
                <a:gridCol w="493458"/>
                <a:gridCol w="493458"/>
                <a:gridCol w="493458"/>
                <a:gridCol w="493458"/>
                <a:gridCol w="493458"/>
                <a:gridCol w="493458"/>
                <a:gridCol w="493458"/>
                <a:gridCol w="493458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p</a:t>
                      </a:r>
                      <a:endParaRPr lang="zh-CN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309389"/>
              </p:ext>
            </p:extLst>
          </p:nvPr>
        </p:nvGraphicFramePr>
        <p:xfrm>
          <a:off x="407435" y="3500687"/>
          <a:ext cx="9370300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389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</a:tblGrid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S[</a:t>
                      </a:r>
                      <a:r>
                        <a:rPr lang="en-US" altLang="zh-CN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07713"/>
              </p:ext>
            </p:extLst>
          </p:nvPr>
        </p:nvGraphicFramePr>
        <p:xfrm>
          <a:off x="417655" y="4471940"/>
          <a:ext cx="9370300" cy="7920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9389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</a:tblGrid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rec[</a:t>
                      </a:r>
                      <a:r>
                        <a:rPr lang="en-US" altLang="zh-CN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528243" y="388612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384227" y="3538787"/>
            <a:ext cx="576064" cy="792088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147567" y="3538482"/>
            <a:ext cx="576064" cy="792088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291583" y="389673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2948603" y="3538482"/>
            <a:ext cx="576064" cy="792088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931205" y="2685036"/>
                <a:ext cx="3605526" cy="802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[2]</m:t>
                        </m:r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2−1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 ,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=max{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[1]+S[1],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[2]}=max{2,5}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205" y="2685036"/>
                <a:ext cx="3605526" cy="802784"/>
              </a:xfrm>
              <a:prstGeom prst="rect">
                <a:avLst/>
              </a:prstGeom>
              <a:blipFill rotWithShape="0">
                <a:blip r:embed="rId2"/>
                <a:stretch>
                  <a:fillRect l="-1861" r="-3892" b="-12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3067219" y="388566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3700423" y="3538482"/>
            <a:ext cx="576064" cy="792088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671079" y="2636591"/>
                <a:ext cx="6264792" cy="802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[3]</m:t>
                          </m:r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3−1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]+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 ,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=max{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[1]+S[2](</a:t>
                </a:r>
                <a:r>
                  <a:rPr lang="en-US" altLang="zh-CN" sz="20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=1),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[2]+S[1](</a:t>
                </a:r>
                <a:r>
                  <a:rPr lang="en-US" altLang="zh-CN" sz="20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=2),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[3]}=max{6,6,8}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079" y="2636591"/>
                <a:ext cx="6264792" cy="802784"/>
              </a:xfrm>
              <a:prstGeom prst="rect">
                <a:avLst/>
              </a:prstGeom>
              <a:blipFill rotWithShape="0">
                <a:blip r:embed="rId3"/>
                <a:stretch>
                  <a:fillRect l="-973" b="-13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3079919" y="485157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291583" y="485157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3844439" y="389673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844439" y="48602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4496339" y="3531974"/>
            <a:ext cx="576064" cy="792088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478297" y="2667247"/>
                <a:ext cx="6063960" cy="802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[4]</m:t>
                        </m:r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4−1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 ,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=max{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[1]+S[3](</a:t>
                </a:r>
                <a:r>
                  <a:rPr lang="en-US" altLang="zh-CN" sz="20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=1),</a:t>
                </a:r>
              </a:p>
              <a:p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[2]+S[2](</a:t>
                </a:r>
                <a:r>
                  <a:rPr lang="en-US" altLang="zh-CN" sz="20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=2),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[3]+S[1](</a:t>
                </a:r>
                <a:r>
                  <a:rPr lang="en-US" altLang="zh-CN" sz="20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=3),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[4]} = max{9,10,9,9}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297" y="2667247"/>
                <a:ext cx="6063960" cy="802784"/>
              </a:xfrm>
              <a:prstGeom prst="rect">
                <a:avLst/>
              </a:prstGeom>
              <a:blipFill rotWithShape="0">
                <a:blip r:embed="rId4"/>
                <a:stretch>
                  <a:fillRect l="-402" t="-4580" b="-13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圆角矩形 33"/>
          <p:cNvSpPr/>
          <p:nvPr/>
        </p:nvSpPr>
        <p:spPr>
          <a:xfrm>
            <a:off x="5255522" y="3549280"/>
            <a:ext cx="576064" cy="792088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141657" y="2348880"/>
                <a:ext cx="6014450" cy="1110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[5]</m:t>
                        </m:r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5−1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 ,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=max{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[1]+S[4](</a:t>
                </a:r>
                <a:r>
                  <a:rPr lang="en-US" altLang="zh-CN" sz="20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=1),</a:t>
                </a:r>
              </a:p>
              <a:p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[2]+S[3](</a:t>
                </a:r>
                <a:r>
                  <a:rPr lang="en-US" altLang="zh-CN" sz="20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=2),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[3]+S[2](</a:t>
                </a:r>
                <a:r>
                  <a:rPr lang="en-US" altLang="zh-CN" sz="20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=3),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[4]+S[1](</a:t>
                </a:r>
                <a:r>
                  <a:rPr lang="en-US" altLang="zh-CN" sz="20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=4),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[5]}</a:t>
                </a:r>
              </a:p>
              <a:p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max{11,13,13,10,10}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657" y="2348880"/>
                <a:ext cx="6014450" cy="1110817"/>
              </a:xfrm>
              <a:prstGeom prst="rect">
                <a:avLst/>
              </a:prstGeom>
              <a:blipFill rotWithShape="0">
                <a:blip r:embed="rId5"/>
                <a:stretch>
                  <a:fillRect l="-405" t="-2732" r="-811" b="-8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5335697" y="3896731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5386583" y="4845268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192281" y="2703219"/>
                <a:ext cx="4910438" cy="803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[6]</m:t>
                          </m:r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6−1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]+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 ,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max{14,15,16,14,11,17}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281" y="2703219"/>
                <a:ext cx="4910438" cy="803040"/>
              </a:xfrm>
              <a:prstGeom prst="rect">
                <a:avLst/>
              </a:prstGeom>
              <a:blipFill rotWithShape="0">
                <a:blip r:embed="rId6"/>
                <a:stretch>
                  <a:fillRect l="-1366" b="-12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6060715" y="3908418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131051" y="4839866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6653511" y="5258456"/>
                <a:ext cx="4097756" cy="803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[7]</m:t>
                          </m:r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7−1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]+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 ,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max{18,18,18,17,15,18,17}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511" y="5258456"/>
                <a:ext cx="4097756" cy="803040"/>
              </a:xfrm>
              <a:prstGeom prst="rect">
                <a:avLst/>
              </a:prstGeom>
              <a:blipFill rotWithShape="0">
                <a:blip r:embed="rId7"/>
                <a:stretch>
                  <a:fillRect l="-1486" b="-13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/>
          <p:cNvSpPr txBox="1"/>
          <p:nvPr/>
        </p:nvSpPr>
        <p:spPr>
          <a:xfrm>
            <a:off x="6845111" y="3908418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6969897" y="4831980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445913" y="5258456"/>
                <a:ext cx="3796358" cy="803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[8]</m:t>
                          </m:r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8−1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]+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[8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 ,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max{19,22,21,19,18,22,18,20}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913" y="5258456"/>
                <a:ext cx="3796358" cy="803040"/>
              </a:xfrm>
              <a:prstGeom prst="rect">
                <a:avLst/>
              </a:prstGeom>
              <a:blipFill rotWithShape="0">
                <a:blip r:embed="rId8"/>
                <a:stretch>
                  <a:fillRect l="-1605" b="-13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/>
          <p:cNvSpPr txBox="1"/>
          <p:nvPr/>
        </p:nvSpPr>
        <p:spPr>
          <a:xfrm>
            <a:off x="7604294" y="3908418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22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7707530" y="4839613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8184232" y="5220902"/>
                <a:ext cx="3796358" cy="803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[9]</m:t>
                          </m:r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9−1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]+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 ,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max{23,23,25,22,20,25,22,21,24}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2" y="5220902"/>
                <a:ext cx="3796358" cy="803040"/>
              </a:xfrm>
              <a:prstGeom prst="rect">
                <a:avLst/>
              </a:prstGeom>
              <a:blipFill rotWithShape="0">
                <a:blip r:embed="rId9"/>
                <a:stretch>
                  <a:fillRect l="-1768" r="-3537" b="-12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/>
          <p:cNvSpPr txBox="1"/>
          <p:nvPr/>
        </p:nvSpPr>
        <p:spPr>
          <a:xfrm>
            <a:off x="8398898" y="3896731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8457942" y="4845268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269583" y="5373216"/>
                <a:ext cx="8354809" cy="495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[10]</m:t>
                        </m:r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10−1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 ,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=max{26,27,26,26,23,27,25,25,25,24}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83" y="5373216"/>
                <a:ext cx="8354809" cy="495264"/>
              </a:xfrm>
              <a:prstGeom prst="rect">
                <a:avLst/>
              </a:prstGeom>
              <a:blipFill rotWithShape="0">
                <a:blip r:embed="rId10"/>
                <a:stretch>
                  <a:fillRect l="-292" t="-6098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/>
          <p:cNvSpPr txBox="1"/>
          <p:nvPr/>
        </p:nvSpPr>
        <p:spPr>
          <a:xfrm>
            <a:off x="1503247" y="485157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712" y="3715302"/>
            <a:ext cx="346765" cy="4566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03061" y="3964499"/>
            <a:ext cx="344305" cy="288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86594" y="4932572"/>
            <a:ext cx="344305" cy="268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33007" y="4923590"/>
            <a:ext cx="344305" cy="268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208079" y="3964499"/>
            <a:ext cx="344305" cy="268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3546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5" grpId="0" animBg="1"/>
      <p:bldP spid="15" grpId="1" animBg="1"/>
      <p:bldP spid="17" grpId="0"/>
      <p:bldP spid="18" grpId="0" animBg="1"/>
      <p:bldP spid="18" grpId="1" animBg="1"/>
      <p:bldP spid="20" grpId="0"/>
      <p:bldP spid="20" grpId="1"/>
      <p:bldP spid="21" grpId="0"/>
      <p:bldP spid="22" grpId="0" animBg="1"/>
      <p:bldP spid="22" grpId="1" animBg="1"/>
      <p:bldP spid="23" grpId="0"/>
      <p:bldP spid="23" grpId="1"/>
      <p:bldP spid="24" grpId="0"/>
      <p:bldP spid="25" grpId="0"/>
      <p:bldP spid="26" grpId="0"/>
      <p:bldP spid="27" grpId="0"/>
      <p:bldP spid="29" grpId="0" animBg="1"/>
      <p:bldP spid="29" grpId="1" animBg="1"/>
      <p:bldP spid="30" grpId="0"/>
      <p:bldP spid="30" grpId="1"/>
      <p:bldP spid="34" grpId="0" animBg="1"/>
      <p:bldP spid="34" grpId="1" animBg="1"/>
      <p:bldP spid="36" grpId="0"/>
      <p:bldP spid="36" grpId="1"/>
      <p:bldP spid="37" grpId="0"/>
      <p:bldP spid="38" grpId="0"/>
      <p:bldP spid="39" grpId="0"/>
      <p:bldP spid="39" grpId="1"/>
      <p:bldP spid="40" grpId="0"/>
      <p:bldP spid="41" grpId="0"/>
      <p:bldP spid="47" grpId="0"/>
      <p:bldP spid="47" grpId="1"/>
      <p:bldP spid="48" grpId="0"/>
      <p:bldP spid="49" grpId="0"/>
      <p:bldP spid="50" grpId="0"/>
      <p:bldP spid="50" grpId="1"/>
      <p:bldP spid="51" grpId="0"/>
      <p:bldP spid="52" grpId="0"/>
      <p:bldP spid="53" grpId="0"/>
      <p:bldP spid="53" grpId="1"/>
      <p:bldP spid="54" grpId="0"/>
      <p:bldP spid="55" grpId="0"/>
      <p:bldP spid="56" grpId="0"/>
      <p:bldP spid="56" grpId="1"/>
      <p:bldP spid="4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算法实例：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835712"/>
              </p:ext>
            </p:extLst>
          </p:nvPr>
        </p:nvGraphicFramePr>
        <p:xfrm>
          <a:off x="695400" y="1700808"/>
          <a:ext cx="5500820" cy="731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66240"/>
                <a:gridCol w="493458"/>
                <a:gridCol w="493458"/>
                <a:gridCol w="493458"/>
                <a:gridCol w="493458"/>
                <a:gridCol w="493458"/>
                <a:gridCol w="493458"/>
                <a:gridCol w="493458"/>
                <a:gridCol w="493458"/>
                <a:gridCol w="493458"/>
                <a:gridCol w="493458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p</a:t>
                      </a:r>
                      <a:endParaRPr lang="zh-CN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803575"/>
              </p:ext>
            </p:extLst>
          </p:nvPr>
        </p:nvGraphicFramePr>
        <p:xfrm>
          <a:off x="675920" y="3033811"/>
          <a:ext cx="9370300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389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</a:tblGrid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S[</a:t>
                      </a:r>
                      <a:r>
                        <a:rPr lang="en-US" altLang="zh-CN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75818"/>
              </p:ext>
            </p:extLst>
          </p:nvPr>
        </p:nvGraphicFramePr>
        <p:xfrm>
          <a:off x="686140" y="4005064"/>
          <a:ext cx="9370300" cy="7920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9389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</a:tblGrid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rec[</a:t>
                      </a:r>
                      <a:r>
                        <a:rPr lang="en-US" altLang="zh-CN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796728" y="341925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560068" y="34298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335704" y="341878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3348404" y="438469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560068" y="438469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4112924" y="34298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112924" y="43934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4864872" y="3429855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4873840" y="4384694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604182" y="3429855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5655068" y="4378392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6329200" y="3441542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399536" y="4372990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7113596" y="3441542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7238382" y="4365104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7872779" y="3441542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22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7976015" y="4372737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8667383" y="3429855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8726427" y="4378392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9442122" y="3429855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27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9479614" y="4369941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18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蛮力枚举的递归算法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（求最大总金额）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/>
                  <a:t>基本思路：将选择过程分为两种情况（分解原问题）</a:t>
                </a:r>
                <a:endParaRPr lang="en-US" altLang="zh-CN" b="1" dirty="0" smtClean="0"/>
              </a:p>
              <a:p>
                <a:pPr lvl="2"/>
                <a:r>
                  <a:rPr lang="zh-CN" altLang="en-US" sz="2200" b="1" dirty="0" smtClean="0"/>
                  <a:t>情况</a:t>
                </a:r>
                <a:r>
                  <a:rPr lang="en-US" altLang="zh-CN" sz="2200" b="1" dirty="0" smtClean="0"/>
                  <a:t>1</a:t>
                </a:r>
                <a:r>
                  <a:rPr lang="zh-CN" altLang="en-US" sz="2200" b="1" dirty="0" smtClean="0"/>
                  <a:t>：选出的代金券包含最后一张代金券，则最大总金额为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solidFill>
                      <a:srgbClr val="FF0000"/>
                    </a:solidFill>
                  </a:rPr>
                  <a:t>+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(n-2)</a:t>
                </a:r>
                <a:r>
                  <a:rPr lang="zh-CN" alt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情况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：选出的代金卷不包含最后一张代金卷，则最大总金额为：</a:t>
                </a:r>
                <a:r>
                  <a:rPr lang="en-US" altLang="zh-CN" sz="22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(n-1)</a:t>
                </a:r>
                <a:endParaRPr lang="en-US" altLang="zh-CN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r="-3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7" y="1052736"/>
            <a:ext cx="1617985" cy="9987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23" y="1073009"/>
            <a:ext cx="1617985" cy="10033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26" y="1071521"/>
            <a:ext cx="1562073" cy="10114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23" y="1095318"/>
            <a:ext cx="1643884" cy="9987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825" y="1095318"/>
            <a:ext cx="1700751" cy="10074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720" y="1058313"/>
            <a:ext cx="1617985" cy="9987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02" y="3525798"/>
            <a:ext cx="1700751" cy="10074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97" y="3497455"/>
            <a:ext cx="1617985" cy="9987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03" y="3517728"/>
            <a:ext cx="1617985" cy="10033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06" y="3516240"/>
            <a:ext cx="1562073" cy="10114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00" y="3503032"/>
            <a:ext cx="1617985" cy="998703"/>
          </a:xfrm>
          <a:prstGeom prst="rect">
            <a:avLst/>
          </a:prstGeom>
        </p:spPr>
      </p:pic>
      <p:sp>
        <p:nvSpPr>
          <p:cNvPr id="16" name="圆角矩形标注 15"/>
          <p:cNvSpPr/>
          <p:nvPr/>
        </p:nvSpPr>
        <p:spPr>
          <a:xfrm>
            <a:off x="8817610" y="3741822"/>
            <a:ext cx="629681" cy="288032"/>
          </a:xfrm>
          <a:prstGeom prst="wedgeRoundRectCallout">
            <a:avLst>
              <a:gd name="adj1" fmla="val 71896"/>
              <a:gd name="adj2" fmla="val 8162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已选</a:t>
            </a:r>
            <a:endParaRPr lang="zh-CN" altLang="en-US" sz="1400" dirty="0"/>
          </a:p>
        </p:txBody>
      </p:sp>
      <p:sp>
        <p:nvSpPr>
          <p:cNvPr id="17" name="圆角矩形标注 16"/>
          <p:cNvSpPr/>
          <p:nvPr/>
        </p:nvSpPr>
        <p:spPr>
          <a:xfrm>
            <a:off x="941287" y="3755851"/>
            <a:ext cx="629681" cy="288032"/>
          </a:xfrm>
          <a:prstGeom prst="wedgeRoundRectCallout">
            <a:avLst>
              <a:gd name="adj1" fmla="val 71896"/>
              <a:gd name="adj2" fmla="val 8162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待选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664285" y="3373712"/>
            <a:ext cx="6987472" cy="129614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66" y="5211491"/>
            <a:ext cx="1617985" cy="99870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2" y="5231764"/>
            <a:ext cx="1617985" cy="10033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75" y="5230276"/>
            <a:ext cx="1562073" cy="101148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72" y="5254073"/>
            <a:ext cx="1643884" cy="99870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469" y="5217068"/>
            <a:ext cx="1617985" cy="998703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1704372" y="5157191"/>
            <a:ext cx="8784115" cy="122434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标注 25"/>
          <p:cNvSpPr/>
          <p:nvPr/>
        </p:nvSpPr>
        <p:spPr>
          <a:xfrm>
            <a:off x="10657530" y="5484058"/>
            <a:ext cx="629681" cy="288032"/>
          </a:xfrm>
          <a:prstGeom prst="wedgeRoundRectCallout">
            <a:avLst>
              <a:gd name="adj1" fmla="val -73320"/>
              <a:gd name="adj2" fmla="val 11987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待选</a:t>
            </a:r>
          </a:p>
        </p:txBody>
      </p:sp>
    </p:spTree>
    <p:extLst>
      <p:ext uri="{BB962C8B-B14F-4D97-AF65-F5344CB8AC3E}">
        <p14:creationId xmlns:p14="http://schemas.microsoft.com/office/powerpoint/2010/main" val="87203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5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依据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rec[n]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，逆序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输出切割点，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开始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回退找切割点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49800"/>
              </p:ext>
            </p:extLst>
          </p:nvPr>
        </p:nvGraphicFramePr>
        <p:xfrm>
          <a:off x="911424" y="1700808"/>
          <a:ext cx="9370300" cy="7920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9389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  <a:gridCol w="771901"/>
              </a:tblGrid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rec[</a:t>
                      </a:r>
                      <a:r>
                        <a:rPr lang="en-US" altLang="zh-CN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3573688" y="208043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2785352" y="208043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38208" y="208916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099124" y="2080438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880352" y="2074136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6624820" y="2068734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463666" y="2060848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8201299" y="2068481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8951711" y="2074136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9704898" y="2065685"/>
            <a:ext cx="47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9605071" y="1693116"/>
            <a:ext cx="576064" cy="792088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177007" y="3208836"/>
            <a:ext cx="2050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j=10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rec[10]=2;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91544" y="389298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j=10-2=8,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8066191" y="1693116"/>
            <a:ext cx="576064" cy="792088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061122" y="3892986"/>
            <a:ext cx="1178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rec[8]=2;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991544" y="4541058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j=8-2=6,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513335" y="1680540"/>
            <a:ext cx="576064" cy="792088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3073384" y="4527064"/>
            <a:ext cx="1178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rec[6]=6;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108520" y="5149767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{2,2,6}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977897" y="5161142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2+2+6=10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8742958" y="2096852"/>
            <a:ext cx="77473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7164943" y="2089160"/>
            <a:ext cx="77473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691358" y="3205691"/>
            <a:ext cx="100811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843486" y="3205691"/>
            <a:ext cx="4392488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4691358" y="2644545"/>
            <a:ext cx="5544616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4691358" y="3859262"/>
            <a:ext cx="100811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851024" y="3850317"/>
            <a:ext cx="100811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937760" y="3842625"/>
            <a:ext cx="3308142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4691358" y="4512833"/>
            <a:ext cx="100811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851024" y="4503888"/>
            <a:ext cx="100811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937760" y="4496196"/>
            <a:ext cx="3308142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</a:rPr>
              <a:t>6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34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/>
      <p:bldP spid="42" grpId="0" animBg="1"/>
      <p:bldP spid="43" grpId="0"/>
      <p:bldP spid="44" grpId="0"/>
      <p:bldP spid="45" grpId="0" animBg="1"/>
      <p:bldP spid="46" grpId="0"/>
      <p:bldP spid="47" grpId="0"/>
      <p:bldP spid="48" grpId="0"/>
      <p:bldP spid="72" grpId="0" animBg="1"/>
      <p:bldP spid="73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SuCutting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时间复杂度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T(n)=?</a:t>
            </a: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397" y="0"/>
            <a:ext cx="6959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7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、甘蔗切割</a:t>
            </a:r>
            <a:r>
              <a:rPr lang="zh-CN" altLang="en-US" dirty="0"/>
              <a:t>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作业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/>
              <a:t>，实现甘蔗切割算法</a:t>
            </a:r>
            <a:r>
              <a:rPr lang="zh-CN" altLang="en-US" dirty="0"/>
              <a:t>（任意编程语言）</a:t>
            </a:r>
            <a:endParaRPr lang="en-US" altLang="zh-CN" dirty="0"/>
          </a:p>
          <a:p>
            <a:pPr lvl="1"/>
            <a:r>
              <a:rPr lang="zh-CN" altLang="en-US" dirty="0"/>
              <a:t>要求输出下例的备忘录，追踪数组，最大价值，选择方案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095078"/>
            <a:ext cx="6115904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b="1" dirty="0" smtClean="0"/>
                  <a:t>依据四步设计动态规划算法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/>
                  <a:t>问题</a:t>
                </a:r>
                <a:r>
                  <a:rPr lang="zh-CN" altLang="en-US" b="1" dirty="0" smtClean="0"/>
                  <a:t>结构分析</a:t>
                </a:r>
                <a:endParaRPr lang="en-US" altLang="zh-CN" b="1" dirty="0" smtClean="0"/>
              </a:p>
              <a:p>
                <a:pPr lvl="2"/>
                <a:r>
                  <a:rPr lang="zh-CN" altLang="en-US" sz="2200" b="1" dirty="0"/>
                  <a:t>给</a:t>
                </a:r>
                <a:r>
                  <a:rPr lang="zh-CN" altLang="en-US" sz="2200" b="1" dirty="0" smtClean="0"/>
                  <a:t>出问题表示，明确原始问题</a:t>
                </a:r>
                <a:r>
                  <a:rPr lang="en-US" altLang="zh-CN" sz="2200" b="1" dirty="0" smtClean="0"/>
                  <a:t>(S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</a:rPr>
                  <a:t>[n])</a:t>
                </a:r>
                <a:endParaRPr lang="en-US" altLang="zh-CN" sz="2200" b="1" dirty="0" smtClean="0"/>
              </a:p>
              <a:p>
                <a:pPr lvl="1"/>
                <a:r>
                  <a:rPr lang="zh-CN" altLang="en-US" b="1" dirty="0"/>
                  <a:t>地</a:t>
                </a:r>
                <a:r>
                  <a:rPr lang="zh-CN" altLang="en-US" b="1" dirty="0" smtClean="0"/>
                  <a:t>推关系建立</a:t>
                </a:r>
                <a:endParaRPr lang="en-US" altLang="zh-CN" b="1" dirty="0"/>
              </a:p>
              <a:p>
                <a:pPr lvl="2"/>
                <a:r>
                  <a:rPr lang="zh-CN" altLang="en-US" sz="2200" b="1" dirty="0"/>
                  <a:t>分析最优结构，</a:t>
                </a:r>
                <a:r>
                  <a:rPr lang="zh-CN" altLang="en-US" sz="2200" b="1" dirty="0" smtClean="0"/>
                  <a:t>构造递推</a:t>
                </a:r>
                <a:r>
                  <a:rPr lang="zh-CN" altLang="en-US" sz="2200" b="1" dirty="0"/>
                  <a:t>公式</a:t>
                </a:r>
                <a:endParaRPr lang="en-US" altLang="zh-CN" sz="2200" b="1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altLang="zh-CN" sz="22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a:rPr lang="en-US" altLang="zh-CN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𝒎𝒂𝒙</m:t>
                            </m:r>
                          </m:e>
                          <m:lim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m:rPr>
                                <m:sty m:val="p"/>
                              </m:rP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lim>
                        </m:limLow>
                      </m:fName>
                      <m:e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]+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solidFill>
                              <a:srgbClr val="FF0000"/>
                            </a:solidFill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 ,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2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2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altLang="zh-CN" sz="2200" b="1" dirty="0" smtClean="0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r>
                  <a:rPr lang="zh-CN" altLang="en-US" b="1" dirty="0" smtClean="0"/>
                  <a:t>自底向上计算</a:t>
                </a:r>
                <a:endParaRPr lang="en-US" altLang="zh-CN" b="1" dirty="0" smtClean="0"/>
              </a:p>
              <a:p>
                <a:pPr lvl="2"/>
                <a:r>
                  <a:rPr lang="zh-CN" altLang="en-US" sz="2200" b="1" dirty="0" smtClean="0"/>
                  <a:t>确定</a:t>
                </a:r>
                <a:r>
                  <a:rPr lang="zh-CN" altLang="en-US" sz="2200" b="1" dirty="0"/>
                  <a:t>计算顺序，依次求解问题（填写备忘录）</a:t>
                </a:r>
                <a:endParaRPr lang="en-US" altLang="zh-CN" sz="2200" b="1" dirty="0"/>
              </a:p>
              <a:p>
                <a:pPr lvl="1"/>
                <a:r>
                  <a:rPr lang="zh-CN" altLang="en-US" b="1" dirty="0"/>
                  <a:t>最</a:t>
                </a:r>
                <a:r>
                  <a:rPr lang="zh-CN" altLang="en-US" b="1" dirty="0" smtClean="0"/>
                  <a:t>优方案追踪</a:t>
                </a:r>
                <a:endParaRPr lang="en-US" altLang="zh-CN" b="1" dirty="0"/>
              </a:p>
              <a:p>
                <a:pPr lvl="2"/>
                <a:r>
                  <a:rPr lang="zh-CN" altLang="en-US" sz="2200" b="1" dirty="0"/>
                  <a:t>记录决策过程，输出最优方案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rec[n]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</a:rPr>
                  <a:t>)</a:t>
                </a:r>
                <a:endParaRPr lang="en-US" altLang="zh-CN" sz="22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dirty="0" smtClean="0"/>
              </a:p>
              <a:p>
                <a:pPr marL="457200" lvl="1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b="-10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8688288" y="134076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 smtClean="0"/>
              <a:t>问题结构分析</a:t>
            </a:r>
            <a:endParaRPr lang="zh-CN" altLang="en-US" sz="2200" dirty="0"/>
          </a:p>
        </p:txBody>
      </p:sp>
      <p:sp>
        <p:nvSpPr>
          <p:cNvPr id="6" name="圆角矩形 5"/>
          <p:cNvSpPr/>
          <p:nvPr/>
        </p:nvSpPr>
        <p:spPr>
          <a:xfrm>
            <a:off x="8688288" y="2598167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递推关系建立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688288" y="386104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自底向上计算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688288" y="5085184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最优方案追踪</a:t>
            </a:r>
          </a:p>
        </p:txBody>
      </p:sp>
      <p:sp>
        <p:nvSpPr>
          <p:cNvPr id="10" name="下箭头 9"/>
          <p:cNvSpPr/>
          <p:nvPr/>
        </p:nvSpPr>
        <p:spPr>
          <a:xfrm>
            <a:off x="9552384" y="2204864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9552384" y="3470275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9552384" y="4730626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04265" y="1052438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核心操作：递推备忘录（</a:t>
            </a:r>
            <a:r>
              <a:rPr lang="en-US" altLang="zh-CN" sz="2800" dirty="0">
                <a:solidFill>
                  <a:srgbClr val="FF0000"/>
                </a:solidFill>
              </a:rPr>
              <a:t>S[n],rec[n]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适用场景：具有</a:t>
            </a:r>
            <a:r>
              <a:rPr lang="zh-CN" altLang="en-US" sz="2800" dirty="0">
                <a:solidFill>
                  <a:srgbClr val="FF0000"/>
                </a:solidFill>
              </a:rPr>
              <a:t>最优子结构性质、重叠子</a:t>
            </a:r>
            <a:r>
              <a:rPr lang="zh-CN" altLang="en-US" sz="2800" dirty="0" smtClean="0">
                <a:solidFill>
                  <a:srgbClr val="FF0000"/>
                </a:solidFill>
              </a:rPr>
              <a:t>问题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79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14" y="1196752"/>
            <a:ext cx="11005380" cy="51845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8" y="1262994"/>
            <a:ext cx="11069544" cy="54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196752"/>
            <a:ext cx="10725346" cy="51845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279039"/>
            <a:ext cx="10153128" cy="46706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279039"/>
            <a:ext cx="10269607" cy="44644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342023"/>
            <a:ext cx="9649072" cy="43385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289993"/>
            <a:ext cx="9990670" cy="484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5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个矩阵相乘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矩阵乘法结合律：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en-US" altLang="zh-CN" b="1" dirty="0" smtClean="0"/>
              <a:t>UV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r>
              <a:rPr lang="en-US" altLang="zh-CN" b="1" dirty="0" smtClean="0"/>
              <a:t>W=U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en-US" altLang="zh-CN" b="1" dirty="0" smtClean="0"/>
              <a:t>VW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r>
              <a:rPr lang="en-US" altLang="zh-CN" b="1" dirty="0" smtClean="0"/>
              <a:t> </a:t>
            </a:r>
          </a:p>
          <a:p>
            <a:pPr lvl="1"/>
            <a:r>
              <a:rPr lang="zh-CN" altLang="en-US" b="1" dirty="0" smtClean="0"/>
              <a:t>问题：计算顺序不同有什么影响？</a:t>
            </a:r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pPr lvl="1"/>
            <a:r>
              <a:rPr lang="zh-CN" altLang="en-US" b="1" dirty="0" smtClean="0"/>
              <a:t>实例：维度为</a:t>
            </a:r>
            <a:r>
              <a:rPr lang="en-US" altLang="zh-CN" b="1" dirty="0" smtClean="0"/>
              <a:t>p=40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q=8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r=30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s=5</a:t>
            </a:r>
          </a:p>
          <a:p>
            <a:pPr lvl="1"/>
            <a:endParaRPr lang="en-US" altLang="zh-CN" b="1" dirty="0" smtClean="0"/>
          </a:p>
          <a:p>
            <a:pPr lvl="1"/>
            <a:r>
              <a:rPr lang="zh-CN" altLang="en-US" b="1" dirty="0" smtClean="0"/>
              <a:t>按</a:t>
            </a:r>
            <a:r>
              <a:rPr lang="en-US" altLang="zh-CN" b="1" dirty="0"/>
              <a:t>(</a:t>
            </a:r>
            <a:r>
              <a:rPr lang="en-US" altLang="zh-CN" b="1" dirty="0" smtClean="0"/>
              <a:t>UV)W</a:t>
            </a:r>
          </a:p>
          <a:p>
            <a:pPr lvl="2"/>
            <a:r>
              <a:rPr lang="zh-CN" altLang="en-US" sz="2200" b="1" dirty="0" smtClean="0"/>
              <a:t>标量乘法数：</a:t>
            </a:r>
            <a:r>
              <a:rPr lang="en-US" altLang="zh-CN" sz="2200" b="1" dirty="0" err="1" smtClean="0"/>
              <a:t>pqr+prs</a:t>
            </a:r>
            <a:r>
              <a:rPr lang="en-US" altLang="zh-CN" sz="2200" b="1" dirty="0" smtClean="0"/>
              <a:t>=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15600</a:t>
            </a:r>
          </a:p>
          <a:p>
            <a:pPr lvl="1"/>
            <a:r>
              <a:rPr lang="zh-CN" altLang="en-US" b="1" dirty="0" smtClean="0"/>
              <a:t>按</a:t>
            </a:r>
            <a:r>
              <a:rPr lang="en-US" altLang="zh-CN" b="1" dirty="0"/>
              <a:t>U(VW</a:t>
            </a:r>
            <a:r>
              <a:rPr lang="en-US" altLang="zh-CN" b="1" dirty="0" smtClean="0"/>
              <a:t>)</a:t>
            </a:r>
          </a:p>
          <a:p>
            <a:pPr lvl="2"/>
            <a:r>
              <a:rPr lang="zh-CN" altLang="en-US" sz="2200" b="1" dirty="0" smtClean="0"/>
              <a:t>标量乘法数：</a:t>
            </a:r>
            <a:r>
              <a:rPr lang="en-US" altLang="zh-CN" sz="2200" b="1" dirty="0" err="1" smtClean="0"/>
              <a:t>qrs+pqs</a:t>
            </a:r>
            <a:r>
              <a:rPr lang="en-US" altLang="zh-CN" sz="2200" b="1" dirty="0" smtClean="0"/>
              <a:t>=</a:t>
            </a:r>
            <a:endParaRPr lang="en-US" altLang="zh-CN" sz="2200" b="1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顺序不同（括号加的位置不同），计算效率明显不同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263384" y="2267580"/>
            <a:ext cx="432048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9331763" y="2319735"/>
            <a:ext cx="432048" cy="11918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0800000">
            <a:off x="11481152" y="2278154"/>
            <a:ext cx="132085" cy="11846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63290" y="3779748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467552" y="377974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269988" y="377974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983464" y="273098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464" y="2730986"/>
                <a:ext cx="402674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0359728" y="2699628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728" y="2699628"/>
                <a:ext cx="40267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/>
          <p:cNvSpPr/>
          <p:nvPr/>
        </p:nvSpPr>
        <p:spPr>
          <a:xfrm>
            <a:off x="6759328" y="2267580"/>
            <a:ext cx="432048" cy="1368152"/>
          </a:xfrm>
          <a:prstGeom prst="leftBrace">
            <a:avLst>
              <a:gd name="adj1" fmla="val 8333"/>
              <a:gd name="adj2" fmla="val 485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528048" y="273098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22" name="左大括号 21"/>
          <p:cNvSpPr/>
          <p:nvPr/>
        </p:nvSpPr>
        <p:spPr>
          <a:xfrm rot="5400000">
            <a:off x="7416954" y="1924303"/>
            <a:ext cx="124907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27763" y="17008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24" name="左大括号 23"/>
          <p:cNvSpPr/>
          <p:nvPr/>
        </p:nvSpPr>
        <p:spPr>
          <a:xfrm>
            <a:off x="8614851" y="2699628"/>
            <a:ext cx="292725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393532" y="26996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9329248" y="1832595"/>
            <a:ext cx="432048" cy="1157108"/>
          </a:xfrm>
          <a:prstGeom prst="leftBrace">
            <a:avLst>
              <a:gd name="adj1" fmla="val 8333"/>
              <a:gd name="adj2" fmla="val 485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425297" y="1907540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29" name="左大括号 28"/>
          <p:cNvSpPr/>
          <p:nvPr/>
        </p:nvSpPr>
        <p:spPr>
          <a:xfrm>
            <a:off x="10990418" y="2305740"/>
            <a:ext cx="432048" cy="1157108"/>
          </a:xfrm>
          <a:prstGeom prst="leftBrace">
            <a:avLst>
              <a:gd name="adj1" fmla="val 8333"/>
              <a:gd name="adj2" fmla="val 485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0753930" y="268583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31" name="左大括号 30"/>
          <p:cNvSpPr/>
          <p:nvPr/>
        </p:nvSpPr>
        <p:spPr>
          <a:xfrm rot="5400000">
            <a:off x="11477178" y="2100462"/>
            <a:ext cx="136582" cy="1355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1389370" y="174278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9109091" y="2197028"/>
            <a:ext cx="1162849" cy="13681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208998" y="370919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</a:t>
            </a:r>
            <a:endParaRPr lang="zh-CN" altLang="en-US" dirty="0"/>
          </a:p>
        </p:txBody>
      </p:sp>
      <p:sp>
        <p:nvSpPr>
          <p:cNvPr id="39" name="左大括号 38"/>
          <p:cNvSpPr/>
          <p:nvPr/>
        </p:nvSpPr>
        <p:spPr>
          <a:xfrm>
            <a:off x="8605036" y="2197028"/>
            <a:ext cx="432048" cy="1368152"/>
          </a:xfrm>
          <a:prstGeom prst="leftBrace">
            <a:avLst>
              <a:gd name="adj1" fmla="val 8333"/>
              <a:gd name="adj2" fmla="val 485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8373756" y="266043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45" name="左大括号 44"/>
          <p:cNvSpPr/>
          <p:nvPr/>
        </p:nvSpPr>
        <p:spPr>
          <a:xfrm rot="5400000">
            <a:off x="9477362" y="1339734"/>
            <a:ext cx="432048" cy="1157108"/>
          </a:xfrm>
          <a:prstGeom prst="leftBrace">
            <a:avLst>
              <a:gd name="adj1" fmla="val 8333"/>
              <a:gd name="adj2" fmla="val 485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9593573" y="1412776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6600056" y="1628800"/>
            <a:ext cx="3831680" cy="241533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29" y="1544721"/>
            <a:ext cx="5617494" cy="2583496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8208544" y="1670719"/>
            <a:ext cx="3451293" cy="244397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112224" y="1268760"/>
            <a:ext cx="3600401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rot="5400000">
            <a:off x="8676402" y="2774728"/>
            <a:ext cx="432048" cy="163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左大括号 56"/>
          <p:cNvSpPr/>
          <p:nvPr/>
        </p:nvSpPr>
        <p:spPr>
          <a:xfrm>
            <a:off x="8473473" y="2640638"/>
            <a:ext cx="292725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8207676" y="26719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endParaRPr lang="zh-CN" altLang="en-US" dirty="0"/>
          </a:p>
        </p:txBody>
      </p:sp>
      <p:sp>
        <p:nvSpPr>
          <p:cNvPr id="61" name="左大括号 60"/>
          <p:cNvSpPr/>
          <p:nvPr/>
        </p:nvSpPr>
        <p:spPr>
          <a:xfrm rot="5400000">
            <a:off x="8793473" y="2434798"/>
            <a:ext cx="191239" cy="1476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8758622" y="211281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813373" y="3979079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pqr</a:t>
            </a:r>
            <a:endParaRPr lang="zh-CN" altLang="en-US" sz="2800" dirty="0"/>
          </a:p>
        </p:txBody>
      </p:sp>
      <p:sp>
        <p:nvSpPr>
          <p:cNvPr id="41" name="文本框 40"/>
          <p:cNvSpPr txBox="1"/>
          <p:nvPr/>
        </p:nvSpPr>
        <p:spPr>
          <a:xfrm>
            <a:off x="8487753" y="3997097"/>
            <a:ext cx="813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+</a:t>
            </a:r>
            <a:r>
              <a:rPr lang="en-US" altLang="zh-CN" sz="2800" dirty="0" err="1"/>
              <a:t>p</a:t>
            </a:r>
            <a:r>
              <a:rPr lang="en-US" altLang="zh-CN" sz="2800" dirty="0" err="1" smtClean="0"/>
              <a:t>rs</a:t>
            </a:r>
            <a:endParaRPr lang="zh-CN" altLang="en-US" sz="2800" dirty="0"/>
          </a:p>
        </p:txBody>
      </p:sp>
      <p:sp>
        <p:nvSpPr>
          <p:cNvPr id="42" name="文本框 41"/>
          <p:cNvSpPr txBox="1"/>
          <p:nvPr/>
        </p:nvSpPr>
        <p:spPr>
          <a:xfrm>
            <a:off x="9415066" y="4509120"/>
            <a:ext cx="633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qrs</a:t>
            </a:r>
            <a:endParaRPr lang="zh-CN" altLang="en-US" sz="2800" dirty="0"/>
          </a:p>
        </p:txBody>
      </p:sp>
      <p:sp>
        <p:nvSpPr>
          <p:cNvPr id="43" name="文本框 42"/>
          <p:cNvSpPr txBox="1"/>
          <p:nvPr/>
        </p:nvSpPr>
        <p:spPr>
          <a:xfrm>
            <a:off x="8657565" y="4511120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pqs</a:t>
            </a:r>
            <a:r>
              <a:rPr lang="en-US" altLang="zh-CN" sz="2800" dirty="0" smtClean="0"/>
              <a:t>+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316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11" grpId="0"/>
      <p:bldP spid="11" grpId="1"/>
      <p:bldP spid="12" grpId="0"/>
      <p:bldP spid="12" grpId="1"/>
      <p:bldP spid="13" grpId="0"/>
      <p:bldP spid="14" grpId="0"/>
      <p:bldP spid="14" grpId="1"/>
      <p:bldP spid="15" grpId="0"/>
      <p:bldP spid="19" grpId="0" animBg="1"/>
      <p:bldP spid="19" grpId="1" animBg="1"/>
      <p:bldP spid="20" grpId="0"/>
      <p:bldP spid="20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7" grpId="0" animBg="1"/>
      <p:bldP spid="27" grpId="1" animBg="1"/>
      <p:bldP spid="28" grpId="0"/>
      <p:bldP spid="28" grpId="1"/>
      <p:bldP spid="29" grpId="0" animBg="1"/>
      <p:bldP spid="30" grpId="0"/>
      <p:bldP spid="31" grpId="0" animBg="1"/>
      <p:bldP spid="32" grpId="0"/>
      <p:bldP spid="34" grpId="0" animBg="1"/>
      <p:bldP spid="36" grpId="0"/>
      <p:bldP spid="39" grpId="0" animBg="1"/>
      <p:bldP spid="40" grpId="0"/>
      <p:bldP spid="45" grpId="0" animBg="1"/>
      <p:bldP spid="48" grpId="0"/>
      <p:bldP spid="50" grpId="0" animBg="1"/>
      <p:bldP spid="50" grpId="1" animBg="1"/>
      <p:bldP spid="52" grpId="0" animBg="1"/>
      <p:bldP spid="63" grpId="0" animBg="1"/>
      <p:bldP spid="56" grpId="0" animBg="1"/>
      <p:bldP spid="57" grpId="0" animBg="1"/>
      <p:bldP spid="58" grpId="0"/>
      <p:bldP spid="61" grpId="0" animBg="1"/>
      <p:bldP spid="62" grpId="0"/>
      <p:bldP spid="6" grpId="0"/>
      <p:bldP spid="6" grpId="1"/>
      <p:bldP spid="41" grpId="0"/>
      <p:bldP spid="41" grpId="1"/>
      <p:bldP spid="42" grpId="0"/>
      <p:bldP spid="42" grpId="1"/>
      <p:bldP spid="43" grpId="0"/>
      <p:bldP spid="43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altLang="zh-CN" b="1" dirty="0" smtClean="0"/>
                  <a:t>n</a:t>
                </a:r>
                <a:r>
                  <a:rPr lang="zh-CN" altLang="en-US" b="1" dirty="0" smtClean="0"/>
                  <a:t>个矩阵相乘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有一系列矩阵按顺序排列相乘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每个矩阵的行数</a:t>
                </a:r>
                <a:r>
                  <a:rPr lang="en-US" altLang="zh-CN" b="1" dirty="0" smtClean="0"/>
                  <a:t>=</a:t>
                </a:r>
                <a:r>
                  <a:rPr lang="zh-CN" altLang="en-US" b="1" dirty="0" smtClean="0"/>
                  <a:t>前一个矩阵的列数</a:t>
                </a:r>
                <a:endParaRPr lang="en-US" altLang="zh-CN" b="1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b="1" dirty="0" smtClean="0"/>
                  <a:t>矩阵连乘，也称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矩阵链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(U</a:t>
                </a:r>
                <a:r>
                  <a:rPr lang="en-US" altLang="zh-CN" sz="1400" b="1" dirty="0" smtClean="0">
                    <a:solidFill>
                      <a:srgbClr val="FF0000"/>
                    </a:solidFill>
                  </a:rPr>
                  <a:t>1..n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乘法，简称矩阵链。矩阵</a:t>
                </a:r>
                <a:r>
                  <a:rPr lang="en-US" altLang="zh-CN" b="1" dirty="0" err="1" smtClean="0">
                    <a:solidFill>
                      <a:srgbClr val="FF0000"/>
                    </a:solidFill>
                  </a:rPr>
                  <a:t>U</a:t>
                </a:r>
                <a:r>
                  <a:rPr lang="en-US" altLang="zh-CN" sz="1200" b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维度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b="1" dirty="0" smtClean="0">
                    <a:solidFill>
                      <a:srgbClr val="FF0000"/>
                    </a:solidFill>
                  </a:rPr>
                  <a:t>矩阵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连乘问题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b="1" dirty="0" smtClean="0"/>
                  <a:t>如何确定相乘顺序</a:t>
                </a:r>
                <a:r>
                  <a:rPr lang="en-US" altLang="zh-CN" b="1" dirty="0" smtClean="0"/>
                  <a:t>(</a:t>
                </a:r>
                <a:r>
                  <a:rPr lang="zh-CN" altLang="en-US" b="1" dirty="0" smtClean="0"/>
                  <a:t>给矩阵链加括号</a:t>
                </a:r>
                <a:r>
                  <a:rPr lang="en-US" altLang="zh-CN" b="1" dirty="0" smtClean="0"/>
                  <a:t>)</a:t>
                </a:r>
                <a:r>
                  <a:rPr lang="zh-CN" altLang="en-US" b="1" dirty="0" smtClean="0"/>
                  <a:t>，效率最高</a:t>
                </a:r>
                <a:r>
                  <a:rPr lang="en-US" altLang="zh-CN" b="1" dirty="0" smtClean="0"/>
                  <a:t>(</a:t>
                </a:r>
                <a:r>
                  <a:rPr lang="zh-CN" altLang="en-US" b="1" dirty="0" smtClean="0"/>
                  <a:t>标量乘法次数最少</a:t>
                </a:r>
                <a:r>
                  <a:rPr lang="en-US" altLang="zh-CN" b="1" dirty="0" smtClean="0"/>
                  <a:t>)</a:t>
                </a:r>
                <a:r>
                  <a:rPr lang="zh-CN" altLang="en-US" b="1" dirty="0" smtClean="0"/>
                  <a:t>？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10235650" cy="187220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978053" y="2708920"/>
            <a:ext cx="432048" cy="43204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842149" y="3489040"/>
            <a:ext cx="432048" cy="43204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087888" y="2478087"/>
                <a:ext cx="3847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维度数量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n+1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478087"/>
                <a:ext cx="384733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536" t="-13333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237161" y="5374377"/>
                <a:ext cx="2154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161" y="5374377"/>
                <a:ext cx="2154614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412" r="-8192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783632" y="5374377"/>
                <a:ext cx="13681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sz="22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5374377"/>
                <a:ext cx="1368152" cy="430887"/>
              </a:xfrm>
              <a:prstGeom prst="rect">
                <a:avLst/>
              </a:prstGeom>
              <a:blipFill rotWithShape="0">
                <a:blip r:embed="rId7"/>
                <a:stretch>
                  <a:fillRect l="-446" r="-9821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/>
          <p:cNvSpPr/>
          <p:nvPr/>
        </p:nvSpPr>
        <p:spPr>
          <a:xfrm>
            <a:off x="4439816" y="5489792"/>
            <a:ext cx="648072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53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8" grpId="0"/>
      <p:bldP spid="9" grpId="0"/>
      <p:bldP spid="10" grpId="0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1" y="1459099"/>
            <a:ext cx="10277750" cy="492222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800" b="1" dirty="0" smtClean="0"/>
              <a:t>形式化定义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8951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实例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给定矩阵链：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altLang="zh-CN" b="1" dirty="0" smtClean="0"/>
              </a:p>
              <a:p>
                <a:pPr lvl="1"/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加括号方式</a:t>
                </a:r>
                <a:endParaRPr lang="en-US" altLang="zh-CN" b="1" dirty="0" smtClean="0"/>
              </a:p>
              <a:p>
                <a:pPr lvl="1"/>
                <a:endParaRPr lang="en-US" altLang="zh-CN" b="1" dirty="0"/>
              </a:p>
              <a:p>
                <a:pPr lvl="1"/>
                <a:endParaRPr lang="en-US" altLang="zh-CN" b="1" dirty="0" smtClean="0"/>
              </a:p>
              <a:p>
                <a:pPr lvl="1"/>
                <a:endParaRPr lang="en-US" altLang="zh-CN" b="1" dirty="0"/>
              </a:p>
              <a:p>
                <a:pPr lvl="1"/>
                <a:endParaRPr lang="en-US" altLang="zh-CN" b="1" dirty="0" smtClean="0"/>
              </a:p>
              <a:p>
                <a:pPr lvl="1"/>
                <a:endParaRPr lang="en-US" altLang="zh-CN" b="1" dirty="0"/>
              </a:p>
              <a:p>
                <a:pPr lvl="1"/>
                <a:r>
                  <a:rPr lang="zh-CN" altLang="en-US" b="1" dirty="0" smtClean="0"/>
                  <a:t>具有最优子结构和重叠子问题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rgbClr val="FF0000"/>
                    </a:solidFill>
                  </a:rPr>
                  <a:t>考虑动态规划算法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975341" y="1765365"/>
                <a:ext cx="13681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sz="22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341" y="1765365"/>
                <a:ext cx="1368152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444" r="-9333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>
            <a:stCxn id="5" idx="2"/>
            <a:endCxn id="15" idx="0"/>
          </p:cNvCxnSpPr>
          <p:nvPr/>
        </p:nvCxnSpPr>
        <p:spPr>
          <a:xfrm flipH="1">
            <a:off x="4539085" y="2196252"/>
            <a:ext cx="3120332" cy="8249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2"/>
            <a:endCxn id="19" idx="0"/>
          </p:cNvCxnSpPr>
          <p:nvPr/>
        </p:nvCxnSpPr>
        <p:spPr>
          <a:xfrm>
            <a:off x="7659417" y="2196252"/>
            <a:ext cx="3140347" cy="7727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" idx="2"/>
          </p:cNvCxnSpPr>
          <p:nvPr/>
        </p:nvCxnSpPr>
        <p:spPr>
          <a:xfrm flipH="1">
            <a:off x="7248128" y="2196252"/>
            <a:ext cx="411289" cy="85262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706493" y="3021199"/>
                <a:ext cx="166518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493" y="3021199"/>
                <a:ext cx="1665184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2198" r="-2014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9967172" y="2969037"/>
                <a:ext cx="166518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172" y="2969037"/>
                <a:ext cx="1665184" cy="430887"/>
              </a:xfrm>
              <a:prstGeom prst="rect">
                <a:avLst/>
              </a:prstGeom>
              <a:blipFill rotWithShape="0">
                <a:blip r:embed="rId5"/>
                <a:stretch>
                  <a:fillRect l="-2198" r="-20879"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252175" y="3041194"/>
                <a:ext cx="18024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2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22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b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75" y="3041194"/>
                <a:ext cx="1802450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2373" r="-12881" b="-15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4449435" y="2351591"/>
            <a:ext cx="40799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0070C0"/>
                </a:solidFill>
              </a:rPr>
              <a:t>第一次加括号，原问题</a:t>
            </a:r>
            <a:r>
              <a:rPr lang="en-US" altLang="zh-CN" sz="2200" dirty="0" smtClean="0">
                <a:solidFill>
                  <a:srgbClr val="0070C0"/>
                </a:solidFill>
              </a:rPr>
              <a:t>-&gt;</a:t>
            </a:r>
            <a:r>
              <a:rPr lang="zh-CN" altLang="en-US" sz="2200" dirty="0" smtClean="0">
                <a:solidFill>
                  <a:srgbClr val="0070C0"/>
                </a:solidFill>
              </a:rPr>
              <a:t>子问题</a:t>
            </a:r>
            <a:endParaRPr lang="zh-CN" altLang="en-US" sz="2200" dirty="0">
              <a:solidFill>
                <a:srgbClr val="0070C0"/>
              </a:solidFill>
            </a:endParaRPr>
          </a:p>
        </p:txBody>
      </p:sp>
      <p:cxnSp>
        <p:nvCxnSpPr>
          <p:cNvPr id="32" name="直接箭头连接符 31"/>
          <p:cNvCxnSpPr>
            <a:stCxn id="15" idx="2"/>
            <a:endCxn id="38" idx="0"/>
          </p:cNvCxnSpPr>
          <p:nvPr/>
        </p:nvCxnSpPr>
        <p:spPr>
          <a:xfrm flipH="1">
            <a:off x="2420779" y="3452086"/>
            <a:ext cx="2118306" cy="7289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1343472" y="4181018"/>
                <a:ext cx="2154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4181018"/>
                <a:ext cx="2154614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412" r="-2542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7476613" y="4181018"/>
                <a:ext cx="1665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))(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613" y="4181018"/>
                <a:ext cx="1665184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825" r="-29197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42"/>
          <p:cNvCxnSpPr>
            <a:stCxn id="19" idx="2"/>
            <a:endCxn id="42" idx="0"/>
          </p:cNvCxnSpPr>
          <p:nvPr/>
        </p:nvCxnSpPr>
        <p:spPr>
          <a:xfrm flipH="1">
            <a:off x="8309205" y="3399924"/>
            <a:ext cx="2490559" cy="7810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3528388" y="4181018"/>
                <a:ext cx="1665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8" y="4181018"/>
                <a:ext cx="1665184" cy="400110"/>
              </a:xfrm>
              <a:prstGeom prst="rect">
                <a:avLst/>
              </a:prstGeom>
              <a:blipFill rotWithShape="0">
                <a:blip r:embed="rId9"/>
                <a:stretch>
                  <a:fillRect l="-1832" r="-29670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9596025" y="4150428"/>
                <a:ext cx="1665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025" y="4150428"/>
                <a:ext cx="1665184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1832" r="-29670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/>
          <p:cNvCxnSpPr>
            <a:stCxn id="15" idx="2"/>
            <a:endCxn id="49" idx="0"/>
          </p:cNvCxnSpPr>
          <p:nvPr/>
        </p:nvCxnSpPr>
        <p:spPr>
          <a:xfrm flipH="1">
            <a:off x="4360980" y="3452086"/>
            <a:ext cx="178105" cy="7289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19" idx="2"/>
            <a:endCxn id="51" idx="0"/>
          </p:cNvCxnSpPr>
          <p:nvPr/>
        </p:nvCxnSpPr>
        <p:spPr>
          <a:xfrm flipH="1">
            <a:off x="10428617" y="3399924"/>
            <a:ext cx="371147" cy="7505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923041" y="3483188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rgbClr val="0070C0"/>
                </a:solidFill>
              </a:rPr>
              <a:t>第二次加括号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7929700" y="3483188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rgbClr val="0070C0"/>
                </a:solidFill>
              </a:rPr>
              <a:t>第二次加括号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7108488" y="1084214"/>
            <a:ext cx="715704" cy="399111"/>
          </a:xfrm>
          <a:prstGeom prst="wedgeRectCallout">
            <a:avLst>
              <a:gd name="adj1" fmla="val -15791"/>
              <a:gd name="adj2" fmla="val 1622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en-US" altLang="zh-CN" sz="2400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endParaRPr lang="zh-CN" altLang="en-US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4" name="矩形标注 23"/>
          <p:cNvSpPr/>
          <p:nvPr/>
        </p:nvSpPr>
        <p:spPr>
          <a:xfrm>
            <a:off x="6061687" y="1713759"/>
            <a:ext cx="499680" cy="399111"/>
          </a:xfrm>
          <a:prstGeom prst="wedgeRectCallout">
            <a:avLst>
              <a:gd name="adj1" fmla="val 138375"/>
              <a:gd name="adj2" fmla="val 1788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endParaRPr lang="zh-CN" altLang="en-US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5" name="矩形标注 24"/>
          <p:cNvSpPr/>
          <p:nvPr/>
        </p:nvSpPr>
        <p:spPr>
          <a:xfrm>
            <a:off x="8920643" y="1724984"/>
            <a:ext cx="499680" cy="399111"/>
          </a:xfrm>
          <a:prstGeom prst="wedgeRectCallout">
            <a:avLst>
              <a:gd name="adj1" fmla="val -161740"/>
              <a:gd name="adj2" fmla="val 1559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</a:p>
        </p:txBody>
      </p:sp>
      <p:sp>
        <p:nvSpPr>
          <p:cNvPr id="18" name="下箭头 17"/>
          <p:cNvSpPr/>
          <p:nvPr/>
        </p:nvSpPr>
        <p:spPr>
          <a:xfrm>
            <a:off x="7645646" y="1555483"/>
            <a:ext cx="92767" cy="361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下箭头 33"/>
          <p:cNvSpPr/>
          <p:nvPr/>
        </p:nvSpPr>
        <p:spPr>
          <a:xfrm>
            <a:off x="7961858" y="1529013"/>
            <a:ext cx="92767" cy="387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7738413" y="4493944"/>
            <a:ext cx="353678" cy="10761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946755" y="4816554"/>
            <a:ext cx="1877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0070C0"/>
                </a:solidFill>
              </a:rPr>
              <a:t>再一次</a:t>
            </a:r>
            <a:r>
              <a:rPr lang="zh-CN" altLang="en-US" sz="2200" dirty="0">
                <a:solidFill>
                  <a:srgbClr val="0070C0"/>
                </a:solidFill>
              </a:rPr>
              <a:t>加括号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678308" y="5576263"/>
                <a:ext cx="25860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))(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308" y="5576263"/>
                <a:ext cx="2586043" cy="400110"/>
              </a:xfrm>
              <a:prstGeom prst="rect">
                <a:avLst/>
              </a:prstGeom>
              <a:blipFill rotWithShape="0">
                <a:blip r:embed="rId11"/>
                <a:stretch>
                  <a:fillRect l="-472" r="-472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69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3" grpId="0"/>
      <p:bldP spid="29" grpId="0"/>
      <p:bldP spid="38" grpId="0"/>
      <p:bldP spid="42" grpId="0"/>
      <p:bldP spid="49" grpId="0"/>
      <p:bldP spid="51" grpId="0"/>
      <p:bldP spid="66" grpId="0"/>
      <p:bldP spid="78" grpId="0"/>
      <p:bldP spid="6" grpId="0" animBg="1"/>
      <p:bldP spid="24" grpId="0" animBg="1"/>
      <p:bldP spid="25" grpId="0" animBg="1"/>
      <p:bldP spid="18" grpId="0" animBg="1"/>
      <p:bldP spid="34" grpId="0" animBg="1"/>
      <p:bldP spid="36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蛮力枚举的递归算法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（求最大总金额）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/>
                  <a:t>基本思路：将选择过程分为两种情况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情况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：选出的代金券包含最后一张代金券，则最大总金额为：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+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(n-2)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情况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：选出的代金卷不包含最后一张代金卷，则最大总金额为：</a:t>
                </a:r>
                <a:r>
                  <a:rPr lang="en-US" altLang="zh-CN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(n-1)</a:t>
                </a:r>
              </a:p>
              <a:p>
                <a:pPr lvl="2"/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(n)=max{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(n-2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(n-1)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lvl="2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递归出口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n=0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(0)=0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n=1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递归函数：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8197"/>
          <p:cNvSpPr txBox="1">
            <a:spLocks noChangeArrowheads="1"/>
          </p:cNvSpPr>
          <p:nvPr/>
        </p:nvSpPr>
        <p:spPr bwMode="auto">
          <a:xfrm>
            <a:off x="1949672" y="4639580"/>
            <a:ext cx="16910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dirty="0" err="1">
                <a:cs typeface="Times New Roman" panose="02020603050405020304" pitchFamily="18" charset="0"/>
              </a:rPr>
              <a:t>MaxVal</a:t>
            </a:r>
            <a:r>
              <a:rPr lang="en-US" altLang="zh-CN" sz="2400" dirty="0" smtClean="0"/>
              <a:t>(n)=</a:t>
            </a:r>
            <a:endParaRPr lang="en-US" altLang="zh-CN" sz="2400" dirty="0"/>
          </a:p>
        </p:txBody>
      </p:sp>
      <p:sp>
        <p:nvSpPr>
          <p:cNvPr id="28" name="左大括号 8198"/>
          <p:cNvSpPr>
            <a:spLocks/>
          </p:cNvSpPr>
          <p:nvPr/>
        </p:nvSpPr>
        <p:spPr bwMode="auto">
          <a:xfrm>
            <a:off x="3659949" y="4237148"/>
            <a:ext cx="110742" cy="1296591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8200"/>
              <p:cNvSpPr txBox="1">
                <a:spLocks noChangeArrowheads="1"/>
              </p:cNvSpPr>
              <p:nvPr/>
            </p:nvSpPr>
            <p:spPr bwMode="auto">
              <a:xfrm>
                <a:off x="3812754" y="5199583"/>
                <a:ext cx="602766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400" dirty="0">
                    <a:cs typeface="Times New Roman" panose="02020603050405020304" pitchFamily="18" charset="0"/>
                  </a:rPr>
                  <a:t>max{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+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MaxVal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(n-2), </a:t>
                </a:r>
                <a:r>
                  <a:rPr lang="en-US" altLang="zh-CN" sz="2400" dirty="0" err="1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MaxVal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(n-1</a:t>
                </a:r>
                <a:r>
                  <a:rPr lang="en-US" altLang="zh-CN" sz="2400" dirty="0" smtClean="0">
                    <a:cs typeface="Times New Roman" panose="02020603050405020304" pitchFamily="18" charset="0"/>
                  </a:rPr>
                  <a:t>)}    </a:t>
                </a:r>
                <a:r>
                  <a:rPr lang="en-US" altLang="zh-CN" sz="2400" dirty="0" smtClean="0"/>
                  <a:t>n&gt;1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9" name="文本框 8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2754" y="5199583"/>
                <a:ext cx="602766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517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8199"/>
              <p:cNvSpPr txBox="1">
                <a:spLocks noChangeArrowheads="1"/>
              </p:cNvSpPr>
              <p:nvPr/>
            </p:nvSpPr>
            <p:spPr bwMode="auto">
              <a:xfrm>
                <a:off x="3847634" y="4597188"/>
                <a:ext cx="572310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                                                             n=1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0" name="文本框 8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7634" y="4597188"/>
                <a:ext cx="572310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13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8199"/>
          <p:cNvSpPr txBox="1">
            <a:spLocks noChangeArrowheads="1"/>
          </p:cNvSpPr>
          <p:nvPr/>
        </p:nvSpPr>
        <p:spPr bwMode="auto">
          <a:xfrm>
            <a:off x="3847634" y="4135523"/>
            <a:ext cx="55899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dirty="0" smtClean="0"/>
              <a:t>0                                                              n=0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0357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0" grpId="0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060848"/>
            <a:ext cx="5612414" cy="244827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lvl="1"/>
                <a:r>
                  <a:rPr lang="zh-CN" altLang="en-US" sz="2400" b="1" dirty="0" smtClean="0"/>
                  <a:t>给出问题表示</a:t>
                </a:r>
                <a:endParaRPr lang="en-US" altLang="zh-CN" sz="2400" b="1" dirty="0" smtClean="0"/>
              </a:p>
              <a:p>
                <a:pPr lvl="2"/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</a:t>
                </a:r>
                <a:r>
                  <a:rPr lang="en-US" altLang="zh-CN" sz="24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](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&lt;=j)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：计算矩阵链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400" b="1" dirty="0" smtClean="0"/>
                  <a:t>所需标量乘法的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最小次数</a:t>
                </a:r>
                <a:endParaRPr lang="en-US" altLang="zh-CN" sz="2400" b="1" dirty="0" smtClean="0">
                  <a:solidFill>
                    <a:srgbClr val="FF0000"/>
                  </a:solidFill>
                </a:endParaRPr>
              </a:p>
              <a:p>
                <a:pPr lvl="2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sz="2400" b="1" dirty="0" smtClean="0"/>
                  <a:t>明确原始问题</a:t>
                </a:r>
                <a:endParaRPr lang="en-US" altLang="zh-CN" sz="2400" b="1" dirty="0" smtClean="0"/>
              </a:p>
              <a:p>
                <a:pPr lvl="2"/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D[1,n](1&lt;=n)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：计算矩阵链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所需标量乘法的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最小次数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9624392" y="1196752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9624392" y="2454151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624392" y="3717032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9624392" y="494116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10" name="下箭头 9"/>
          <p:cNvSpPr/>
          <p:nvPr/>
        </p:nvSpPr>
        <p:spPr>
          <a:xfrm>
            <a:off x="10488488" y="2060848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0488488" y="3326259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10488488" y="4586610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9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lvl="1">
                  <a:buClr>
                    <a:srgbClr val="1F497D"/>
                  </a:buClr>
                </a:pPr>
                <a:r>
                  <a:rPr lang="zh-CN" altLang="en-US" sz="2400" b="1" dirty="0" smtClean="0">
                    <a:solidFill>
                      <a:prstClr val="black"/>
                    </a:solidFill>
                  </a:rPr>
                  <a:t>分析</a:t>
                </a:r>
                <a:r>
                  <a:rPr lang="zh-CN" altLang="en-US" sz="2400" b="1" dirty="0">
                    <a:solidFill>
                      <a:prstClr val="black"/>
                    </a:solidFill>
                  </a:rPr>
                  <a:t>最优</a:t>
                </a:r>
                <a:r>
                  <a:rPr lang="zh-CN" altLang="en-US" sz="2400" b="1" dirty="0" smtClean="0">
                    <a:solidFill>
                      <a:prstClr val="black"/>
                    </a:solidFill>
                  </a:rPr>
                  <a:t>子结构</a:t>
                </a:r>
                <a:endParaRPr lang="en-US" altLang="zh-CN" sz="2400" b="1" dirty="0" smtClean="0">
                  <a:solidFill>
                    <a:prstClr val="black"/>
                  </a:solidFill>
                </a:endParaRPr>
              </a:p>
              <a:p>
                <a:pPr lvl="2">
                  <a:buClr>
                    <a:srgbClr val="1F497D"/>
                  </a:buClr>
                </a:pPr>
                <a:r>
                  <a:rPr lang="zh-CN" altLang="en-US" sz="2400" b="1" dirty="0" smtClean="0">
                    <a:solidFill>
                      <a:prstClr val="black"/>
                    </a:solidFill>
                  </a:rPr>
                  <a:t>对矩阵链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prstClr val="black"/>
                    </a:solidFill>
                  </a:rPr>
                  <a:t>，求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</a:t>
                </a:r>
                <a:r>
                  <a:rPr lang="en-US" altLang="zh-CN" sz="2400" b="1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lvl="2">
                  <a:buClr>
                    <a:srgbClr val="1F497D"/>
                  </a:buClr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Clr>
                    <a:srgbClr val="1F497D"/>
                  </a:buClr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</a:t>
                </a:r>
                <a:r>
                  <a:rPr lang="en-US" altLang="zh-CN" b="1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]=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</a:t>
                </a:r>
                <a:r>
                  <a:rPr lang="en-US" altLang="zh-CN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i,k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]+ D[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k+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,j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]+</a:t>
                </a:r>
              </a:p>
              <a:p>
                <a:pPr lvl="2">
                  <a:buClr>
                    <a:srgbClr val="1F497D"/>
                  </a:buClr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Clr>
                    <a:srgbClr val="1F497D"/>
                  </a:buClr>
                </a:pP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</a:t>
                </a:r>
                <a:r>
                  <a:rPr lang="en-US" altLang="zh-CN" sz="22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]= D[</a:t>
                </a:r>
                <a:r>
                  <a:rPr lang="en-US" altLang="zh-CN" sz="22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i,k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]+ D[</a:t>
                </a:r>
                <a:r>
                  <a:rPr lang="en-US" altLang="zh-CN" sz="2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k+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,j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]+                         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假设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</a:rPr>
                  <a:t>k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</a:rPr>
                  <a:t>为最优</a:t>
                </a:r>
                <a:endParaRPr lang="en-US" altLang="zh-CN" sz="2200" b="1" dirty="0" smtClean="0">
                  <a:solidFill>
                    <a:srgbClr val="FF0000"/>
                  </a:solidFill>
                </a:endParaRPr>
              </a:p>
              <a:p>
                <a:pPr lvl="2">
                  <a:buClr>
                    <a:srgbClr val="1F497D"/>
                  </a:buClr>
                </a:pP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2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≦</a:t>
                </a:r>
                <a:r>
                  <a:rPr lang="en-US" altLang="zh-CN" sz="2200" b="1" i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2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需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枚举，</a:t>
                </a:r>
                <a:r>
                  <a:rPr lang="en-US" altLang="zh-CN" sz="22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k=</a:t>
                </a:r>
                <a:r>
                  <a:rPr lang="en-US" altLang="zh-CN" sz="2200" b="1" i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2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k=i+1…,k=j-1</a:t>
                </a:r>
                <a:r>
                  <a:rPr lang="zh-CN" altLang="en-US" sz="22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</a:rPr>
                  <a:t>）</a:t>
                </a:r>
                <a:endParaRPr lang="zh-CN" altLang="en-US" dirty="0" smtClean="0"/>
              </a:p>
              <a:p>
                <a:pPr lvl="2">
                  <a:buClr>
                    <a:srgbClr val="1F497D"/>
                  </a:buClr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构造递推关系式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t="-1154" b="-10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9768408" y="1124744"/>
            <a:ext cx="187220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9777467" y="2372207"/>
            <a:ext cx="1872208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777467" y="3635088"/>
            <a:ext cx="187220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9777467" y="4859224"/>
            <a:ext cx="1872208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9" name="下箭头 8"/>
          <p:cNvSpPr/>
          <p:nvPr/>
        </p:nvSpPr>
        <p:spPr>
          <a:xfrm>
            <a:off x="10462785" y="1978904"/>
            <a:ext cx="322794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0462785" y="3244315"/>
            <a:ext cx="322794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0462785" y="4504666"/>
            <a:ext cx="322794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430646" y="1224508"/>
                <a:ext cx="2257798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46" y="1224508"/>
                <a:ext cx="2257798" cy="429220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/>
          <p:cNvCxnSpPr/>
          <p:nvPr/>
        </p:nvCxnSpPr>
        <p:spPr>
          <a:xfrm>
            <a:off x="6456040" y="1124744"/>
            <a:ext cx="0" cy="569741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26" idx="0"/>
          </p:cNvCxnSpPr>
          <p:nvPr/>
        </p:nvCxnSpPr>
        <p:spPr>
          <a:xfrm flipH="1">
            <a:off x="5044117" y="1591138"/>
            <a:ext cx="1261476" cy="68573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27" idx="0"/>
          </p:cNvCxnSpPr>
          <p:nvPr/>
        </p:nvCxnSpPr>
        <p:spPr>
          <a:xfrm>
            <a:off x="6305591" y="1576191"/>
            <a:ext cx="1639190" cy="7006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682602" y="1655506"/>
            <a:ext cx="160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</a:rPr>
              <a:t>第一次加括号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4390220" y="2276872"/>
                <a:ext cx="13077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220" y="2276872"/>
                <a:ext cx="130779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165048" y="2276872"/>
                <a:ext cx="1559466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048" y="2276872"/>
                <a:ext cx="1559466" cy="429220"/>
              </a:xfrm>
              <a:prstGeom prst="rect">
                <a:avLst/>
              </a:prstGeom>
              <a:blipFill rotWithShape="0"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5591944" y="2041103"/>
            <a:ext cx="184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最优</a:t>
            </a:r>
            <a:r>
              <a:rPr lang="zh-CN" altLang="en-US" b="1" dirty="0" smtClean="0">
                <a:solidFill>
                  <a:srgbClr val="0070C0"/>
                </a:solidFill>
              </a:rPr>
              <a:t>位置</a:t>
            </a:r>
            <a:r>
              <a:rPr lang="en-US" altLang="zh-CN" b="1" i="1" dirty="0" smtClean="0">
                <a:solidFill>
                  <a:srgbClr val="0070C0"/>
                </a:solidFill>
              </a:rPr>
              <a:t>k</a:t>
            </a:r>
            <a:r>
              <a:rPr lang="en-US" altLang="zh-CN" b="1" dirty="0" smtClean="0">
                <a:solidFill>
                  <a:srgbClr val="0070C0"/>
                </a:solidFill>
              </a:rPr>
              <a:t>(</a:t>
            </a:r>
            <a:r>
              <a:rPr lang="en-US" altLang="zh-CN" b="1" i="1" dirty="0" err="1" smtClean="0">
                <a:solidFill>
                  <a:srgbClr val="0070C0"/>
                </a:solidFill>
              </a:rPr>
              <a:t>i</a:t>
            </a:r>
            <a:r>
              <a:rPr lang="en-US" altLang="zh-CN" b="1" dirty="0" err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≦</a:t>
            </a:r>
            <a:r>
              <a:rPr lang="en-US" altLang="zh-CN" b="1" i="1" dirty="0" err="1" smtClean="0">
                <a:solidFill>
                  <a:srgbClr val="0070C0"/>
                </a:solidFill>
              </a:rPr>
              <a:t>k</a:t>
            </a:r>
            <a:r>
              <a:rPr lang="en-US" altLang="zh-CN" b="1" dirty="0" smtClean="0">
                <a:solidFill>
                  <a:srgbClr val="0070C0"/>
                </a:solidFill>
              </a:rPr>
              <a:t>&lt;</a:t>
            </a:r>
            <a:r>
              <a:rPr lang="en-US" altLang="zh-CN" b="1" i="1" dirty="0" smtClean="0">
                <a:solidFill>
                  <a:srgbClr val="0070C0"/>
                </a:solidFill>
              </a:rPr>
              <a:t>j</a:t>
            </a:r>
            <a:r>
              <a:rPr lang="en-US" altLang="zh-CN" b="1" dirty="0" smtClean="0">
                <a:solidFill>
                  <a:srgbClr val="0070C0"/>
                </a:solidFill>
              </a:rPr>
              <a:t>)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148225" y="232843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4443417" y="3074480"/>
                <a:ext cx="1194224" cy="8198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</a:t>
                </a:r>
                <a:r>
                  <a:rPr lang="en-US" altLang="zh-CN" sz="2000" b="1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i,k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0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417" y="3074480"/>
                <a:ext cx="1194224" cy="819802"/>
              </a:xfrm>
              <a:prstGeom prst="rect">
                <a:avLst/>
              </a:prstGeom>
              <a:blipFill rotWithShape="0">
                <a:blip r:embed="rId6"/>
                <a:stretch>
                  <a:fillRect r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左大括号 36"/>
          <p:cNvSpPr/>
          <p:nvPr/>
        </p:nvSpPr>
        <p:spPr>
          <a:xfrm>
            <a:off x="4083301" y="3085096"/>
            <a:ext cx="292725" cy="809185"/>
          </a:xfrm>
          <a:prstGeom prst="leftBrace">
            <a:avLst>
              <a:gd name="adj1" fmla="val 154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7534030" y="3014511"/>
                <a:ext cx="1030186" cy="116780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</a:t>
                </a:r>
                <a:r>
                  <a:rPr lang="en-US" altLang="zh-CN" sz="20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k+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,j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US" altLang="zh-CN" sz="2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/>
              </a:p>
              <a:p>
                <a:pPr algn="ctr"/>
                <a:endParaRPr lang="zh-CN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30" y="3014511"/>
                <a:ext cx="1030186" cy="1167803"/>
              </a:xfrm>
              <a:prstGeom prst="rect">
                <a:avLst/>
              </a:prstGeom>
              <a:blipFill rotWithShape="0">
                <a:blip r:embed="rId7"/>
                <a:stretch>
                  <a:fillRect l="-5202" r="-8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3443559" y="3227188"/>
                <a:ext cx="729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59" y="3227188"/>
                <a:ext cx="729109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左大括号 40"/>
          <p:cNvSpPr/>
          <p:nvPr/>
        </p:nvSpPr>
        <p:spPr>
          <a:xfrm rot="5400000">
            <a:off x="4895114" y="2331955"/>
            <a:ext cx="317251" cy="1167802"/>
          </a:xfrm>
          <a:prstGeom prst="leftBrace">
            <a:avLst>
              <a:gd name="adj1" fmla="val 154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971040" y="2525413"/>
                <a:ext cx="525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40" y="2525413"/>
                <a:ext cx="525528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左大括号 42"/>
          <p:cNvSpPr/>
          <p:nvPr/>
        </p:nvSpPr>
        <p:spPr>
          <a:xfrm>
            <a:off x="7184337" y="3010828"/>
            <a:ext cx="317251" cy="1167802"/>
          </a:xfrm>
          <a:prstGeom prst="leftBrace">
            <a:avLst>
              <a:gd name="adj1" fmla="val 1542"/>
              <a:gd name="adj2" fmla="val 382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6788741" y="3206394"/>
                <a:ext cx="525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41" y="3206394"/>
                <a:ext cx="525528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左大括号 45"/>
          <p:cNvSpPr/>
          <p:nvPr/>
        </p:nvSpPr>
        <p:spPr>
          <a:xfrm rot="5400000">
            <a:off x="7882247" y="2326350"/>
            <a:ext cx="325222" cy="1038714"/>
          </a:xfrm>
          <a:prstGeom prst="leftBrace">
            <a:avLst>
              <a:gd name="adj1" fmla="val 154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7988414" y="2564904"/>
                <a:ext cx="483850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414" y="2564904"/>
                <a:ext cx="483850" cy="429220"/>
              </a:xfrm>
              <a:prstGeom prst="rect">
                <a:avLst/>
              </a:prstGeom>
              <a:blipFill rotWithShape="0">
                <a:blip r:embed="rId11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6060828" y="32791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389578" y="4282060"/>
                <a:ext cx="1706422" cy="42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578" y="4282060"/>
                <a:ext cx="1706422" cy="429220"/>
              </a:xfrm>
              <a:prstGeom prst="rect">
                <a:avLst/>
              </a:prstGeom>
              <a:blipFill rotWithShape="0">
                <a:blip r:embed="rId12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54"/>
          <p:cNvSpPr/>
          <p:nvPr/>
        </p:nvSpPr>
        <p:spPr>
          <a:xfrm>
            <a:off x="1786079" y="4184510"/>
            <a:ext cx="628194" cy="4984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3396398" y="4184509"/>
            <a:ext cx="937013" cy="4984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2601178" y="4184509"/>
            <a:ext cx="628194" cy="4984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2551868" y="4012369"/>
            <a:ext cx="1835558" cy="872790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标注 59"/>
          <p:cNvSpPr/>
          <p:nvPr/>
        </p:nvSpPr>
        <p:spPr>
          <a:xfrm>
            <a:off x="6168316" y="4429452"/>
            <a:ext cx="1501882" cy="397880"/>
          </a:xfrm>
          <a:prstGeom prst="wedgeRectCallout">
            <a:avLst>
              <a:gd name="adj1" fmla="val -172060"/>
              <a:gd name="adj2" fmla="val 19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</a:t>
            </a:r>
            <a:r>
              <a:rPr lang="zh-CN" altLang="en-US" dirty="0" smtClean="0"/>
              <a:t>优子结构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4645595" y="5016097"/>
                <a:ext cx="1892479" cy="462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200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2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2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2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200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sz="2200" b="1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95" y="5016097"/>
                <a:ext cx="1892479" cy="462884"/>
              </a:xfrm>
              <a:prstGeom prst="rect">
                <a:avLst/>
              </a:prstGeom>
              <a:blipFill rotWithShape="0"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5616241" y="2778234"/>
                <a:ext cx="1706422" cy="42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241" y="2778234"/>
                <a:ext cx="1706422" cy="429220"/>
              </a:xfrm>
              <a:prstGeom prst="rect">
                <a:avLst/>
              </a:prstGeom>
              <a:blipFill rotWithShape="0">
                <a:blip r:embed="rId1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54642" y="5864922"/>
                <a:ext cx="6549870" cy="620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e>
                          </m:d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42" y="5864922"/>
                <a:ext cx="6549870" cy="620170"/>
              </a:xfrm>
              <a:prstGeom prst="rect">
                <a:avLst/>
              </a:prstGeom>
              <a:blipFill rotWithShape="0">
                <a:blip r:embed="rId1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172668" y="5870898"/>
                <a:ext cx="4867975" cy="534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altLang="zh-CN" sz="22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𝒎𝒂𝒙</m:t>
                              </m:r>
                            </m:e>
                            <m:lim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]+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solidFill>
                                <a:schemeClr val="tx1"/>
                              </a:solidFill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 ,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2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CN" sz="2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68" y="5870898"/>
                <a:ext cx="4867975" cy="534955"/>
              </a:xfrm>
              <a:prstGeom prst="rect">
                <a:avLst/>
              </a:prstGeom>
              <a:blipFill rotWithShape="0">
                <a:blip r:embed="rId16"/>
                <a:stretch>
                  <a:fillRect r="-3630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54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6" grpId="0"/>
      <p:bldP spid="27" grpId="0"/>
      <p:bldP spid="32" grpId="0"/>
      <p:bldP spid="35" grpId="0"/>
      <p:bldP spid="36" grpId="0" animBg="1"/>
      <p:bldP spid="37" grpId="0" animBg="1"/>
      <p:bldP spid="38" grpId="0" animBg="1"/>
      <p:bldP spid="40" grpId="0"/>
      <p:bldP spid="41" grpId="0" animBg="1"/>
      <p:bldP spid="42" grpId="0"/>
      <p:bldP spid="43" grpId="0" animBg="1"/>
      <p:bldP spid="44" grpId="0"/>
      <p:bldP spid="46" grpId="0" animBg="1"/>
      <p:bldP spid="47" grpId="0"/>
      <p:bldP spid="52" grpId="0"/>
      <p:bldP spid="53" grpId="0"/>
      <p:bldP spid="55" grpId="0" animBg="1"/>
      <p:bldP spid="56" grpId="0" animBg="1"/>
      <p:bldP spid="58" grpId="0" animBg="1"/>
      <p:bldP spid="59" grpId="0" animBg="1"/>
      <p:bldP spid="60" grpId="0" animBg="1"/>
      <p:bldP spid="61" grpId="0"/>
      <p:bldP spid="62" grpId="0"/>
      <p:bldP spid="13" grpId="0"/>
      <p:bldP spid="15" grpId="0"/>
      <p:bldP spid="15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07368" y="1196752"/>
                <a:ext cx="11089232" cy="4752975"/>
              </a:xfrm>
            </p:spPr>
            <p:txBody>
              <a:bodyPr/>
              <a:lstStyle/>
              <a:p>
                <a:pPr lvl="1"/>
                <a:r>
                  <a:rPr lang="zh-CN" altLang="en-US" sz="2400" b="1" dirty="0" smtClean="0"/>
                  <a:t>确定计算顺序</a:t>
                </a:r>
                <a:endParaRPr lang="en-US" altLang="zh-CN" sz="2400" b="1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2"/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初始化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=j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矩阵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链只有一个矩阵，乘法次数为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  <a:p>
                <a:pPr lvl="2"/>
                <a:endParaRPr lang="en-US" altLang="zh-CN" dirty="0"/>
              </a:p>
              <a:p>
                <a:pPr lvl="2"/>
                <a:r>
                  <a:rPr lang="zh-CN" altLang="en-US" sz="2400" b="1" dirty="0"/>
                  <a:t>递</a:t>
                </a:r>
                <a:r>
                  <a:rPr lang="zh-CN" altLang="en-US" sz="2400" b="1" dirty="0" smtClean="0"/>
                  <a:t>推公式：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e>
                    </m:d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𝒎𝒊𝒏</m:t>
                            </m:r>
                          </m:e>
                          <m:lim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lim>
                        </m:limLow>
                      </m:fName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400" b="1" dirty="0" smtClean="0"/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07368" y="1196752"/>
                <a:ext cx="11089232" cy="4752975"/>
              </a:xfrm>
              <a:blipFill rotWithShape="0">
                <a:blip r:embed="rId2"/>
                <a:stretch>
                  <a:fillRect t="-1154" b="-8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9408368" y="126876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9408368" y="2526159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408368" y="3789040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9408368" y="5013176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9" name="下箭头 8"/>
          <p:cNvSpPr/>
          <p:nvPr/>
        </p:nvSpPr>
        <p:spPr>
          <a:xfrm>
            <a:off x="10272464" y="2132856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0272464" y="3398267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0272464" y="4658618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047020"/>
              </p:ext>
            </p:extLst>
          </p:nvPr>
        </p:nvGraphicFramePr>
        <p:xfrm>
          <a:off x="3215680" y="1303153"/>
          <a:ext cx="6048672" cy="3349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036"/>
                <a:gridCol w="843150"/>
                <a:gridCol w="807154"/>
                <a:gridCol w="807154"/>
                <a:gridCol w="807154"/>
                <a:gridCol w="887870"/>
                <a:gridCol w="807154"/>
              </a:tblGrid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D[</a:t>
                      </a:r>
                      <a:r>
                        <a:rPr lang="en-US" altLang="zh-CN" dirty="0" err="1" smtClean="0"/>
                        <a:t>i,j</a:t>
                      </a:r>
                      <a:r>
                        <a:rPr lang="en-US" altLang="zh-CN" dirty="0" smtClean="0"/>
                        <a:t>]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j=1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413638"/>
              </p:ext>
            </p:extLst>
          </p:nvPr>
        </p:nvGraphicFramePr>
        <p:xfrm>
          <a:off x="3233571" y="1303152"/>
          <a:ext cx="6048672" cy="3349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036"/>
                <a:gridCol w="843150"/>
                <a:gridCol w="807154"/>
                <a:gridCol w="807154"/>
                <a:gridCol w="807154"/>
                <a:gridCol w="887870"/>
                <a:gridCol w="807154"/>
              </a:tblGrid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D[</a:t>
                      </a:r>
                      <a:r>
                        <a:rPr lang="en-US" altLang="zh-CN" dirty="0" err="1" smtClean="0"/>
                        <a:t>i,j</a:t>
                      </a:r>
                      <a:r>
                        <a:rPr lang="en-US" altLang="zh-CN" dirty="0" smtClean="0"/>
                        <a:t>]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j=1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11748"/>
              </p:ext>
            </p:extLst>
          </p:nvPr>
        </p:nvGraphicFramePr>
        <p:xfrm>
          <a:off x="3215679" y="1303152"/>
          <a:ext cx="6120681" cy="3349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891"/>
                <a:gridCol w="856687"/>
                <a:gridCol w="856687"/>
                <a:gridCol w="856687"/>
                <a:gridCol w="942355"/>
                <a:gridCol w="856687"/>
                <a:gridCol w="856687"/>
              </a:tblGrid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j=1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D[</a:t>
                      </a:r>
                      <a:r>
                        <a:rPr lang="en-US" altLang="zh-CN" sz="2000" dirty="0" err="1" smtClean="0">
                          <a:solidFill>
                            <a:schemeClr val="tx1"/>
                          </a:solidFill>
                        </a:rPr>
                        <a:t>i,j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=1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矩形标注 22"/>
          <p:cNvSpPr/>
          <p:nvPr/>
        </p:nvSpPr>
        <p:spPr>
          <a:xfrm>
            <a:off x="767408" y="3400553"/>
            <a:ext cx="2520280" cy="398785"/>
          </a:xfrm>
          <a:prstGeom prst="wedgeRectCallout">
            <a:avLst>
              <a:gd name="adj1" fmla="val 101340"/>
              <a:gd name="adj2" fmla="val -886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solidFill>
                  <a:schemeClr val="tx1"/>
                </a:solidFill>
              </a:rPr>
              <a:t>i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&lt;=j ,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只填上三角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805856" y="2307478"/>
                <a:ext cx="9039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56" y="2307478"/>
                <a:ext cx="903902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5663952" y="2307478"/>
                <a:ext cx="9616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2307478"/>
                <a:ext cx="961610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312024" y="2842843"/>
                <a:ext cx="1426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842843"/>
                <a:ext cx="1426673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>
            <a:off x="6536780" y="2505571"/>
            <a:ext cx="40091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7066302" y="2664807"/>
            <a:ext cx="2" cy="2496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4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6" grpId="0"/>
      <p:bldP spid="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lvl="1"/>
                <a:r>
                  <a:rPr lang="zh-CN" altLang="en-US" sz="2400" b="1" dirty="0" smtClean="0"/>
                  <a:t>确定计算顺序</a:t>
                </a:r>
                <a:endParaRPr lang="en-US" altLang="zh-CN" sz="2400" b="1" dirty="0" smtClean="0"/>
              </a:p>
              <a:p>
                <a:pPr lvl="2"/>
                <a:r>
                  <a:rPr lang="zh-CN" altLang="en-US" sz="2200" b="1" dirty="0"/>
                  <a:t>递推公式：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e>
                    </m:d>
                    <m:r>
                      <a:rPr lang="en-US" altLang="zh-CN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𝒎𝒊𝒏</m:t>
                            </m:r>
                          </m:e>
                          <m:lim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lim>
                        </m:limLow>
                      </m:fName>
                      <m:e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200" b="1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2"/>
                <a:r>
                  <a:rPr lang="zh-CN" altLang="en-US" sz="2200" b="1" dirty="0"/>
                  <a:t>短</a:t>
                </a:r>
                <a:r>
                  <a:rPr lang="zh-CN" altLang="en-US" sz="2200" b="1" dirty="0" smtClean="0"/>
                  <a:t>链</a:t>
                </a:r>
                <a:r>
                  <a:rPr lang="en-US" altLang="zh-CN" sz="2200" b="1" dirty="0" smtClean="0"/>
                  <a:t>—&gt;</a:t>
                </a:r>
                <a:r>
                  <a:rPr lang="zh-CN" altLang="en-US" sz="2200" b="1" dirty="0" smtClean="0"/>
                  <a:t>长链 计算</a:t>
                </a:r>
                <a:endParaRPr lang="en-US" altLang="zh-CN" sz="2200" b="1" dirty="0" smtClean="0"/>
              </a:p>
              <a:p>
                <a:pPr lvl="3"/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链长：</a:t>
                </a:r>
                <a:r>
                  <a:rPr lang="en-US" altLang="zh-CN" sz="24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</a:t>
                </a:r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2"/>
                <a:endParaRPr lang="en-US" altLang="zh-CN" dirty="0"/>
              </a:p>
              <a:p>
                <a:pPr marL="914400" lvl="2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9408368" y="126876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9408368" y="2526159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408368" y="3789040"/>
            <a:ext cx="2088232" cy="8640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9408368" y="5013176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9" name="下箭头 8"/>
          <p:cNvSpPr/>
          <p:nvPr/>
        </p:nvSpPr>
        <p:spPr>
          <a:xfrm>
            <a:off x="10272464" y="2132856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0272464" y="3398267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0272464" y="4658618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871684"/>
              </p:ext>
            </p:extLst>
          </p:nvPr>
        </p:nvGraphicFramePr>
        <p:xfrm>
          <a:off x="2567608" y="2167249"/>
          <a:ext cx="6120681" cy="3349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891"/>
                <a:gridCol w="856687"/>
                <a:gridCol w="856687"/>
                <a:gridCol w="856687"/>
                <a:gridCol w="942355"/>
                <a:gridCol w="856687"/>
                <a:gridCol w="856687"/>
              </a:tblGrid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j=1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D[</a:t>
                      </a:r>
                      <a:r>
                        <a:rPr lang="en-US" altLang="zh-CN" sz="2400" dirty="0" err="1" smtClean="0">
                          <a:solidFill>
                            <a:schemeClr val="tx1"/>
                          </a:solidFill>
                        </a:rPr>
                        <a:t>i,j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 smtClean="0"/>
                        <a:t>i</a:t>
                      </a:r>
                      <a:r>
                        <a:rPr lang="en-US" altLang="zh-CN" sz="2000" b="1" dirty="0" smtClean="0"/>
                        <a:t>=1</a:t>
                      </a:r>
                      <a:endParaRPr lang="zh-CN" altLang="en-US" sz="2000" b="1" dirty="0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2</a:t>
                      </a:r>
                      <a:endParaRPr lang="zh-CN" altLang="en-US" sz="2000" b="1" dirty="0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3</a:t>
                      </a:r>
                      <a:endParaRPr lang="zh-CN" altLang="en-US" sz="2000" b="1" dirty="0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4</a:t>
                      </a:r>
                      <a:endParaRPr lang="zh-CN" altLang="en-US" sz="2000" b="1" dirty="0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…</a:t>
                      </a:r>
                      <a:endParaRPr lang="zh-CN" altLang="en-US" sz="2000" b="1" dirty="0"/>
                    </a:p>
                  </a:txBody>
                  <a:tcPr anchor="ctr"/>
                </a:tc>
              </a:tr>
              <a:tr h="47856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n</a:t>
                      </a:r>
                      <a:endParaRPr lang="zh-CN" alt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351584" y="4681331"/>
                <a:ext cx="2056717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681331"/>
                <a:ext cx="2056717" cy="395621"/>
              </a:xfrm>
              <a:prstGeom prst="rect">
                <a:avLst/>
              </a:prstGeom>
              <a:blipFill rotWithShape="0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/>
          <p:cNvCxnSpPr/>
          <p:nvPr/>
        </p:nvCxnSpPr>
        <p:spPr>
          <a:xfrm flipH="1">
            <a:off x="3285948" y="4653136"/>
            <a:ext cx="1740" cy="363493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4" idx="2"/>
            <a:endCxn id="34" idx="0"/>
          </p:cNvCxnSpPr>
          <p:nvPr/>
        </p:nvCxnSpPr>
        <p:spPr>
          <a:xfrm flipH="1">
            <a:off x="1966305" y="5076952"/>
            <a:ext cx="1413638" cy="6817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2"/>
            <a:endCxn id="35" idx="0"/>
          </p:cNvCxnSpPr>
          <p:nvPr/>
        </p:nvCxnSpPr>
        <p:spPr>
          <a:xfrm>
            <a:off x="3379943" y="5076952"/>
            <a:ext cx="1474202" cy="69670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365884" y="5758711"/>
                <a:ext cx="1200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884" y="5758711"/>
                <a:ext cx="120084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140712" y="5773658"/>
                <a:ext cx="1426865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712" y="5773658"/>
                <a:ext cx="1426865" cy="395621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2701263" y="5406506"/>
            <a:ext cx="1489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</a:rPr>
              <a:t>某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位置</a:t>
            </a:r>
            <a:r>
              <a:rPr lang="en-US" altLang="zh-CN" sz="1600" b="1" i="1" dirty="0" smtClean="0">
                <a:solidFill>
                  <a:srgbClr val="0070C0"/>
                </a:solidFill>
              </a:rPr>
              <a:t>k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(</a:t>
            </a:r>
            <a:r>
              <a:rPr lang="en-US" altLang="zh-CN" sz="1600" b="1" i="1" dirty="0" err="1" smtClean="0">
                <a:solidFill>
                  <a:srgbClr val="0070C0"/>
                </a:solidFill>
              </a:rPr>
              <a:t>i</a:t>
            </a:r>
            <a:r>
              <a:rPr lang="en-US" altLang="zh-CN" sz="1600" b="1" dirty="0" err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≦</a:t>
            </a:r>
            <a:r>
              <a:rPr lang="en-US" altLang="zh-CN" sz="1600" b="1" i="1" dirty="0" err="1" smtClean="0">
                <a:solidFill>
                  <a:srgbClr val="0070C0"/>
                </a:solidFill>
              </a:rPr>
              <a:t>k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&lt;</a:t>
            </a:r>
            <a:r>
              <a:rPr lang="en-US" altLang="zh-CN" sz="1600" b="1" i="1" dirty="0" smtClean="0">
                <a:solidFill>
                  <a:srgbClr val="0070C0"/>
                </a:solidFill>
              </a:rPr>
              <a:t>j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)</a:t>
            </a:r>
            <a:endParaRPr lang="zh-CN" altLang="en-US" sz="1600" b="1" dirty="0">
              <a:solidFill>
                <a:srgbClr val="0070C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123889" y="57852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600" b="1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962292" y="2895218"/>
            <a:ext cx="3645876" cy="204595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431704" y="2628422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+1=2</a:t>
            </a:r>
            <a:endParaRPr lang="zh-CN" altLang="en-US" sz="2000" b="1" dirty="0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4615095" y="2813088"/>
            <a:ext cx="2993073" cy="168821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295800" y="2629368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+1=3</a:t>
            </a:r>
            <a:endParaRPr lang="zh-CN" altLang="en-US" sz="2000" b="1" dirty="0"/>
          </a:p>
        </p:txBody>
      </p:sp>
      <p:cxnSp>
        <p:nvCxnSpPr>
          <p:cNvPr id="41" name="直接箭头连接符 40"/>
          <p:cNvCxnSpPr/>
          <p:nvPr/>
        </p:nvCxnSpPr>
        <p:spPr>
          <a:xfrm>
            <a:off x="5430293" y="2813088"/>
            <a:ext cx="2234664" cy="125262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159896" y="2629368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+1=4</a:t>
            </a:r>
            <a:endParaRPr lang="zh-CN" altLang="en-US" sz="2000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40" y="2727407"/>
            <a:ext cx="298266" cy="392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6083722" y="3214144"/>
                <a:ext cx="9039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22" y="3214144"/>
                <a:ext cx="903902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941818" y="3214144"/>
                <a:ext cx="9616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18" y="3214144"/>
                <a:ext cx="961610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5589890" y="3749509"/>
                <a:ext cx="1426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90" y="3749509"/>
                <a:ext cx="1426673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42"/>
          <p:cNvCxnSpPr/>
          <p:nvPr/>
        </p:nvCxnSpPr>
        <p:spPr>
          <a:xfrm>
            <a:off x="5823535" y="3492162"/>
            <a:ext cx="4009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 flipV="1">
            <a:off x="6353057" y="3651398"/>
            <a:ext cx="2" cy="249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7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35" grpId="0"/>
      <p:bldP spid="36" grpId="0"/>
      <p:bldP spid="37" grpId="0"/>
      <p:bldP spid="16" grpId="0"/>
      <p:bldP spid="40" grpId="0"/>
      <p:bldP spid="42" grpId="0"/>
      <p:bldP spid="30" grpId="0"/>
      <p:bldP spid="33" grpId="0"/>
      <p:bldP spid="3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23392" y="748961"/>
                <a:ext cx="11089232" cy="4752975"/>
              </a:xfrm>
            </p:spPr>
            <p:txBody>
              <a:bodyPr/>
              <a:lstStyle/>
              <a:p>
                <a:pPr lvl="1"/>
                <a:r>
                  <a:rPr lang="zh-CN" altLang="en-US" sz="2400" b="1" dirty="0" smtClean="0"/>
                  <a:t>输出最优方案</a:t>
                </a:r>
                <a:endParaRPr lang="en-US" altLang="zh-CN" sz="2400" b="1" dirty="0" smtClean="0"/>
              </a:p>
              <a:p>
                <a:pPr lvl="2"/>
                <a:r>
                  <a:rPr lang="zh-CN" altLang="en-US" sz="2400" b="1" dirty="0"/>
                  <a:t>依据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逆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推给出</a:t>
                </a:r>
                <a:r>
                  <a:rPr lang="zh-CN" altLang="en-US" sz="2400" b="1" dirty="0">
                    <a:solidFill>
                      <a:prstClr val="black"/>
                    </a:solidFill>
                  </a:rPr>
                  <a:t>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括号最优位置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</a:t>
                </a:r>
                <a:r>
                  <a:rPr lang="en-US" altLang="zh-CN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记录</a:t>
                </a:r>
                <a:r>
                  <a:rPr lang="zh-CN" altLang="en-US" sz="2200" b="1" dirty="0" smtClean="0">
                    <a:solidFill>
                      <a:prstClr val="black"/>
                    </a:solidFill>
                  </a:rPr>
                  <a:t>矩阵</a:t>
                </a:r>
                <a:r>
                  <a:rPr lang="zh-CN" altLang="en-US" sz="2200" b="1" dirty="0">
                    <a:solidFill>
                      <a:prstClr val="black"/>
                    </a:solidFill>
                  </a:rPr>
                  <a:t>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的最优分割位置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最优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，逆推算出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值，给</a:t>
                </a:r>
                <a:r>
                  <a:rPr lang="zh-CN" altLang="en-US" sz="2200" b="1" dirty="0">
                    <a:solidFill>
                      <a:prstClr val="black"/>
                    </a:solidFill>
                  </a:rPr>
                  <a:t>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加括号</a:t>
                </a:r>
                <a:endParaRPr lang="en-US" altLang="zh-CN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23392" y="748961"/>
                <a:ext cx="11089232" cy="4752975"/>
              </a:xfrm>
              <a:blipFill rotWithShape="0">
                <a:blip r:embed="rId2"/>
                <a:stretch>
                  <a:fillRect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87301"/>
              </p:ext>
            </p:extLst>
          </p:nvPr>
        </p:nvGraphicFramePr>
        <p:xfrm>
          <a:off x="402034" y="2696264"/>
          <a:ext cx="5688633" cy="2989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722"/>
                <a:gridCol w="796215"/>
                <a:gridCol w="796215"/>
                <a:gridCol w="796215"/>
                <a:gridCol w="875836"/>
                <a:gridCol w="796215"/>
                <a:gridCol w="796215"/>
              </a:tblGrid>
              <a:tr h="4271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j=1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D[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i,j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i</a:t>
                      </a:r>
                      <a:r>
                        <a:rPr lang="en-US" altLang="zh-CN" b="1" dirty="0" smtClean="0"/>
                        <a:t>=1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…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n-1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n</a:t>
                      </a:r>
                      <a:endParaRPr lang="zh-CN" altLang="en-US" b="1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520767"/>
              </p:ext>
            </p:extLst>
          </p:nvPr>
        </p:nvGraphicFramePr>
        <p:xfrm>
          <a:off x="6148957" y="2696264"/>
          <a:ext cx="5688633" cy="29899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1722"/>
                <a:gridCol w="796215"/>
                <a:gridCol w="796215"/>
                <a:gridCol w="796215"/>
                <a:gridCol w="875836"/>
                <a:gridCol w="796215"/>
                <a:gridCol w="796215"/>
              </a:tblGrid>
              <a:tr h="4271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j=1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rec[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i,j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k2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k1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i</a:t>
                      </a:r>
                      <a:r>
                        <a:rPr lang="en-US" altLang="zh-CN" b="1" dirty="0" smtClean="0"/>
                        <a:t>=1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k3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…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n-1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271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n</a:t>
                      </a:r>
                      <a:endParaRPr lang="zh-CN" altLang="en-US" b="1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23" y="3200320"/>
            <a:ext cx="216024" cy="284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600056" y="4973106"/>
                <a:ext cx="38955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𝒓𝒆𝒄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=k1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4973106"/>
                <a:ext cx="3895554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9231" r="-626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/>
          <p:cNvCxnSpPr/>
          <p:nvPr/>
        </p:nvCxnSpPr>
        <p:spPr>
          <a:xfrm flipH="1">
            <a:off x="7698464" y="5009723"/>
            <a:ext cx="1740" cy="3634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6" idx="2"/>
            <a:endCxn id="45" idx="0"/>
          </p:cNvCxnSpPr>
          <p:nvPr/>
        </p:nvCxnSpPr>
        <p:spPr>
          <a:xfrm flipH="1">
            <a:off x="5836827" y="5373216"/>
            <a:ext cx="2711006" cy="5606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6" idx="2"/>
            <a:endCxn id="46" idx="0"/>
          </p:cNvCxnSpPr>
          <p:nvPr/>
        </p:nvCxnSpPr>
        <p:spPr>
          <a:xfrm>
            <a:off x="8547833" y="5373216"/>
            <a:ext cx="1502034" cy="57444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4007768" y="5933902"/>
                <a:ext cx="3658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𝒓𝒆𝒄</m:t>
                      </m:r>
                      <m:r>
                        <a:rPr lang="en-US" altLang="zh-CN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𝐤𝟏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5933902"/>
                <a:ext cx="365811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7896200" y="5947658"/>
                <a:ext cx="4307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𝒓𝒆𝒄</m:t>
                    </m:r>
                    <m:r>
                      <a:rPr lang="en-US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5947658"/>
                <a:ext cx="430733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2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/>
          <p:cNvSpPr txBox="1"/>
          <p:nvPr/>
        </p:nvSpPr>
        <p:spPr>
          <a:xfrm>
            <a:off x="7556522" y="597078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600" dirty="0"/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7609478" y="3484460"/>
            <a:ext cx="2824147" cy="140666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5069488" y="3409949"/>
            <a:ext cx="3860767" cy="25804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9317533" y="4701705"/>
            <a:ext cx="1337970" cy="13069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5158156" y="5990398"/>
            <a:ext cx="1740" cy="3634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9334620" y="6017835"/>
            <a:ext cx="1740" cy="3634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68192" y="2075468"/>
                <a:ext cx="6017993" cy="578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altLang="zh-CN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𝒎𝒊𝒏</m:t>
                              </m:r>
                            </m:e>
                            <m:lim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e>
                          </m:d>
                          <m: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192" y="2075468"/>
                <a:ext cx="6017993" cy="578363"/>
              </a:xfrm>
              <a:prstGeom prst="rect">
                <a:avLst/>
              </a:prstGeom>
              <a:blipFill rotWithShape="0">
                <a:blip r:embed="rId7"/>
                <a:stretch>
                  <a:fillRect b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标注 20"/>
          <p:cNvSpPr/>
          <p:nvPr/>
        </p:nvSpPr>
        <p:spPr>
          <a:xfrm>
            <a:off x="7464152" y="4226959"/>
            <a:ext cx="715704" cy="399111"/>
          </a:xfrm>
          <a:prstGeom prst="wedgeRectCallout">
            <a:avLst>
              <a:gd name="adj1" fmla="val -15791"/>
              <a:gd name="adj2" fmla="val 1622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en-US" altLang="zh-CN" sz="2400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endParaRPr lang="zh-CN" altLang="en-US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5764713" y="4891122"/>
            <a:ext cx="499680" cy="399111"/>
          </a:xfrm>
          <a:prstGeom prst="wedgeRectCallout">
            <a:avLst>
              <a:gd name="adj1" fmla="val 138375"/>
              <a:gd name="adj2" fmla="val 1788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endParaRPr lang="zh-CN" altLang="en-US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9571919" y="4462275"/>
            <a:ext cx="499680" cy="399111"/>
          </a:xfrm>
          <a:prstGeom prst="wedgeRectCallout">
            <a:avLst>
              <a:gd name="adj1" fmla="val -167840"/>
              <a:gd name="adj2" fmla="val 1167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369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5" grpId="0"/>
      <p:bldP spid="46" grpId="0"/>
      <p:bldP spid="48" grpId="0"/>
      <p:bldP spid="5" grpId="0"/>
      <p:bldP spid="21" grpId="0" animBg="1"/>
      <p:bldP spid="22" grpId="0" animBg="1"/>
      <p:bldP spid="2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实例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>
                    <a:solidFill>
                      <a:prstClr val="black"/>
                    </a:solidFill>
                  </a:rPr>
                  <a:t>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endParaRPr lang="en-US" altLang="zh-CN" b="1" dirty="0" smtClean="0"/>
              </a:p>
              <a:p>
                <a:pPr lvl="1"/>
                <a:r>
                  <a:rPr lang="zh-CN" altLang="en-US" dirty="0" smtClean="0"/>
                  <a:t>矩阵维度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行列数</a:t>
                </a:r>
                <a:r>
                  <a:rPr lang="en-US" altLang="zh-CN" dirty="0" smtClean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[0]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×3,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7,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</m:oMath>
                </a14:m>
                <a:endParaRPr lang="en-US" altLang="zh-CN" sz="1800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5,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lang="en-US" altLang="zh-CN" sz="1800" b="0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486068"/>
              </p:ext>
            </p:extLst>
          </p:nvPr>
        </p:nvGraphicFramePr>
        <p:xfrm>
          <a:off x="3719736" y="1628800"/>
          <a:ext cx="5688632" cy="809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079"/>
                <a:gridCol w="711079"/>
                <a:gridCol w="711079"/>
                <a:gridCol w="711079"/>
                <a:gridCol w="711079"/>
                <a:gridCol w="711079"/>
                <a:gridCol w="711079"/>
                <a:gridCol w="711079"/>
              </a:tblGrid>
              <a:tr h="332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00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altLang="zh-CN" sz="2000" i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200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zh-CN" altLang="en-US" sz="20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33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674831"/>
              </p:ext>
            </p:extLst>
          </p:nvPr>
        </p:nvGraphicFramePr>
        <p:xfrm>
          <a:off x="839416" y="3696387"/>
          <a:ext cx="5112566" cy="269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497"/>
                <a:gridCol w="715585"/>
                <a:gridCol w="715585"/>
                <a:gridCol w="715585"/>
                <a:gridCol w="787144"/>
                <a:gridCol w="715585"/>
                <a:gridCol w="715585"/>
              </a:tblGrid>
              <a:tr h="38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j=1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D[</a:t>
                      </a:r>
                      <a:r>
                        <a:rPr lang="en-US" altLang="zh-CN" sz="2000" dirty="0" err="1" smtClean="0">
                          <a:solidFill>
                            <a:schemeClr val="tx1"/>
                          </a:solidFill>
                        </a:rPr>
                        <a:t>i,j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48785"/>
              </p:ext>
            </p:extLst>
          </p:nvPr>
        </p:nvGraphicFramePr>
        <p:xfrm>
          <a:off x="6168006" y="3696387"/>
          <a:ext cx="5112566" cy="26976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7497"/>
                <a:gridCol w="715585"/>
                <a:gridCol w="715585"/>
                <a:gridCol w="715585"/>
                <a:gridCol w="787144"/>
                <a:gridCol w="639086"/>
                <a:gridCol w="792084"/>
              </a:tblGrid>
              <a:tr h="38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j=1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rec[</a:t>
                      </a:r>
                      <a:r>
                        <a:rPr lang="en-US" altLang="zh-CN" sz="2000" dirty="0" err="1" smtClean="0">
                          <a:solidFill>
                            <a:schemeClr val="tx1"/>
                          </a:solidFill>
                        </a:rPr>
                        <a:t>i,j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55440" y="3126196"/>
                <a:ext cx="5409943" cy="527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+1,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3126196"/>
                <a:ext cx="5409943" cy="527773"/>
              </a:xfrm>
              <a:prstGeom prst="rect">
                <a:avLst/>
              </a:prstGeom>
              <a:blipFill rotWithShape="0"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738158" y="408454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42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019584" y="3157656"/>
                <a:ext cx="5379613" cy="494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&lt;2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1+1,2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4" y="3157656"/>
                <a:ext cx="5379613" cy="494110"/>
              </a:xfrm>
              <a:prstGeom prst="rect">
                <a:avLst/>
              </a:prstGeom>
              <a:blipFill rotWithShape="0">
                <a:blip r:embed="rId4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711132" y="4101256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101675" y="4878375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03512" y="4476189"/>
            <a:ext cx="432048" cy="32096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81566" y="4101255"/>
            <a:ext cx="432048" cy="32096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864023" y="4071547"/>
            <a:ext cx="56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270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01675" y="4494047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11823" y="2059910"/>
            <a:ext cx="1953559" cy="32096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04112" y="408454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32104" y="4101255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标注 20"/>
          <p:cNvSpPr/>
          <p:nvPr/>
        </p:nvSpPr>
        <p:spPr>
          <a:xfrm>
            <a:off x="6240016" y="5228903"/>
            <a:ext cx="864096" cy="354510"/>
          </a:xfrm>
          <a:prstGeom prst="wedgeRectCallout">
            <a:avLst>
              <a:gd name="adj1" fmla="val 54202"/>
              <a:gd name="adj2" fmla="val -289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k=1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423592" y="4476189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163147" y="3153842"/>
                <a:ext cx="5379613" cy="494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&lt;3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2,2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2+1,3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47" y="3153842"/>
                <a:ext cx="5379613" cy="494110"/>
              </a:xfrm>
              <a:prstGeom prst="rect">
                <a:avLst/>
              </a:prstGeom>
              <a:blipFill rotWithShape="0">
                <a:blip r:embed="rId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2423592" y="4852471"/>
            <a:ext cx="432048" cy="32096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231904" y="2047128"/>
            <a:ext cx="1944216" cy="32096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711132" y="4496598"/>
            <a:ext cx="432048" cy="32096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359204" y="4460829"/>
            <a:ext cx="60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189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752184" y="4476189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标注 28"/>
          <p:cNvSpPr/>
          <p:nvPr/>
        </p:nvSpPr>
        <p:spPr>
          <a:xfrm>
            <a:off x="6942271" y="5705957"/>
            <a:ext cx="864096" cy="354510"/>
          </a:xfrm>
          <a:prstGeom prst="wedgeRectCallout">
            <a:avLst>
              <a:gd name="adj1" fmla="val 54202"/>
              <a:gd name="adj2" fmla="val -289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k=2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806367" y="4483139"/>
            <a:ext cx="35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91919" y="4888888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071664" y="4870320"/>
            <a:ext cx="55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315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553470" y="4876126"/>
            <a:ext cx="34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29153" y="5231029"/>
            <a:ext cx="55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90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300434" y="5239652"/>
            <a:ext cx="47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59588" y="5622831"/>
            <a:ext cx="55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011819" y="5631454"/>
            <a:ext cx="47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31193" y="4094472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221204" y="2901427"/>
                <a:ext cx="6353278" cy="7788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&lt;3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2,3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=243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=2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,3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168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204" y="2901427"/>
                <a:ext cx="6353278" cy="7788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/>
          <p:cNvSpPr txBox="1"/>
          <p:nvPr/>
        </p:nvSpPr>
        <p:spPr>
          <a:xfrm>
            <a:off x="2388787" y="4084546"/>
            <a:ext cx="53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168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766741" y="4094472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7816462" y="4072273"/>
            <a:ext cx="38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259214" y="2910754"/>
                <a:ext cx="6353278" cy="7788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&lt;4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=2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420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=3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324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214" y="2910754"/>
                <a:ext cx="6353278" cy="7788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8463060" y="4466395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3857840" y="4844341"/>
            <a:ext cx="56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216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288463" y="4888888"/>
            <a:ext cx="388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581196" y="5226965"/>
            <a:ext cx="56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162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011819" y="5271512"/>
            <a:ext cx="388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101675" y="4100927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1320180" y="2442180"/>
                <a:ext cx="6383286" cy="12320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&lt;4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2,4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354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=2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,4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CN" sz="20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427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=3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258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180" y="2442180"/>
                <a:ext cx="6383286" cy="123200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/>
          <p:nvPr/>
        </p:nvSpPr>
        <p:spPr>
          <a:xfrm>
            <a:off x="3057545" y="4090833"/>
            <a:ext cx="56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258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463060" y="4084546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8545786" y="4089107"/>
            <a:ext cx="30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649394" y="4081935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3852264" y="4472694"/>
            <a:ext cx="56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258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276498" y="4472694"/>
            <a:ext cx="37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587585" y="4817030"/>
            <a:ext cx="56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272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011819" y="4817030"/>
            <a:ext cx="37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898443" y="4091777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1345098" y="2184326"/>
                <a:ext cx="6395148" cy="14797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&lt;5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2,5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270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=2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altLang="zh-CN" sz="20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286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=3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294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=4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78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98" y="2184326"/>
                <a:ext cx="6395148" cy="14797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/>
          <p:cNvSpPr txBox="1"/>
          <p:nvPr/>
        </p:nvSpPr>
        <p:spPr>
          <a:xfrm>
            <a:off x="9268511" y="4084546"/>
            <a:ext cx="41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215812" y="4091777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4573398" y="4475009"/>
            <a:ext cx="56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282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0002828" y="4469862"/>
            <a:ext cx="33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1468307" y="1916180"/>
                <a:ext cx="6401111" cy="17712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&lt;6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2,6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306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=2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  <m:r>
                                    <a:rPr lang="en-US" altLang="zh-CN" sz="20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370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=3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402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=4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338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=5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286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07" y="1916180"/>
                <a:ext cx="6401111" cy="17712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/>
          <p:cNvSpPr/>
          <p:nvPr/>
        </p:nvSpPr>
        <p:spPr>
          <a:xfrm>
            <a:off x="9930853" y="4100926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97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7" grpId="0" animBg="1"/>
      <p:bldP spid="17" grpId="1" animBg="1"/>
      <p:bldP spid="18" grpId="0" animBg="1"/>
      <p:bldP spid="18" grpId="1" animBg="1"/>
      <p:bldP spid="19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6" grpId="2" animBg="1"/>
      <p:bldP spid="27" grpId="0"/>
      <p:bldP spid="28" grpId="0" animBg="1"/>
      <p:bldP spid="28" grpId="1" animBg="1"/>
      <p:bldP spid="29" grpId="0" animBg="1"/>
      <p:bldP spid="29" grpId="1" animBg="1"/>
      <p:bldP spid="30" grpId="0"/>
      <p:bldP spid="31" grpId="0" animBg="1"/>
      <p:bldP spid="31" grpId="1" animBg="1"/>
      <p:bldP spid="32" grpId="0"/>
      <p:bldP spid="33" grpId="0"/>
      <p:bldP spid="34" grpId="0"/>
      <p:bldP spid="35" grpId="0"/>
      <p:bldP spid="36" grpId="0"/>
      <p:bldP spid="37" grpId="0"/>
      <p:bldP spid="39" grpId="0" animBg="1"/>
      <p:bldP spid="39" grpId="1" animBg="1"/>
      <p:bldP spid="41" grpId="0" animBg="1"/>
      <p:bldP spid="42" grpId="0"/>
      <p:bldP spid="43" grpId="0" animBg="1"/>
      <p:bldP spid="43" grpId="1" animBg="1"/>
      <p:bldP spid="44" grpId="0"/>
      <p:bldP spid="45" grpId="0" animBg="1"/>
      <p:bldP spid="47" grpId="0" animBg="1"/>
      <p:bldP spid="47" grpId="1" animBg="1"/>
      <p:bldP spid="49" grpId="0"/>
      <p:bldP spid="50" grpId="0"/>
      <p:bldP spid="51" grpId="0"/>
      <p:bldP spid="52" grpId="0"/>
      <p:bldP spid="53" grpId="0" animBg="1"/>
      <p:bldP spid="53" grpId="1" animBg="1"/>
      <p:bldP spid="54" grpId="0" animBg="1"/>
      <p:bldP spid="55" grpId="0"/>
      <p:bldP spid="56" grpId="0" animBg="1"/>
      <p:bldP spid="56" grpId="1" animBg="1"/>
      <p:bldP spid="57" grpId="0"/>
      <p:bldP spid="58" grpId="0" animBg="1"/>
      <p:bldP spid="59" grpId="0"/>
      <p:bldP spid="60" grpId="0"/>
      <p:bldP spid="62" grpId="0"/>
      <p:bldP spid="63" grpId="0"/>
      <p:bldP spid="64" grpId="0" animBg="1"/>
      <p:bldP spid="64" grpId="1" animBg="1"/>
      <p:bldP spid="65" grpId="0" animBg="1"/>
      <p:bldP spid="66" grpId="0"/>
      <p:bldP spid="68" grpId="0" animBg="1"/>
      <p:bldP spid="68" grpId="1" animBg="1"/>
      <p:bldP spid="69" grpId="0"/>
      <p:bldP spid="70" grpId="0"/>
      <p:bldP spid="71" grpId="0" animBg="1"/>
      <p:bldP spid="7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逆推追踪得出最优方案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>
                    <a:solidFill>
                      <a:prstClr val="black"/>
                    </a:solidFill>
                  </a:rPr>
                  <a:t>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endParaRPr lang="en-US" altLang="zh-CN" b="1" dirty="0" smtClean="0"/>
              </a:p>
              <a:p>
                <a:pPr lvl="2"/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rec[1,6]=5 —&gt;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914400" lvl="2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rec[1,5]=1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—&gt;(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rec[2,5]=2 —&gt;((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rec[3,5]=4 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—&gt;(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rec[3,4]=3 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—&gt;(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914400" lvl="2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600477"/>
              </p:ext>
            </p:extLst>
          </p:nvPr>
        </p:nvGraphicFramePr>
        <p:xfrm>
          <a:off x="6168010" y="1916832"/>
          <a:ext cx="5112566" cy="268494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7497"/>
                <a:gridCol w="715585"/>
                <a:gridCol w="715585"/>
                <a:gridCol w="715585"/>
                <a:gridCol w="787144"/>
                <a:gridCol w="639086"/>
                <a:gridCol w="792084"/>
              </a:tblGrid>
              <a:tr h="38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j=1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rec[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i,j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i</a:t>
                      </a:r>
                      <a:r>
                        <a:rPr lang="en-US" altLang="zh-CN" b="1" dirty="0" smtClean="0"/>
                        <a:t>=1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4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5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3835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6</a:t>
                      </a:r>
                      <a:endParaRPr lang="zh-CN" alt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104116" y="23049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06371" y="2703584"/>
            <a:ext cx="35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53474" y="3096571"/>
            <a:ext cx="34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00438" y="3460097"/>
            <a:ext cx="47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11823" y="3851899"/>
            <a:ext cx="47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16466" y="2292718"/>
            <a:ext cx="38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53474" y="268061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88467" y="3109333"/>
            <a:ext cx="388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11823" y="3491957"/>
            <a:ext cx="388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45790" y="2309552"/>
            <a:ext cx="30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276502" y="2693139"/>
            <a:ext cx="37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011823" y="3037475"/>
            <a:ext cx="37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268515" y="2304991"/>
            <a:ext cx="41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88889" y="2324740"/>
            <a:ext cx="432048" cy="320963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0002832" y="2690307"/>
            <a:ext cx="33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001513" y="2324740"/>
            <a:ext cx="39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931144" y="2316902"/>
            <a:ext cx="432048" cy="3209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188889" y="2705807"/>
            <a:ext cx="432048" cy="32096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88889" y="3080713"/>
            <a:ext cx="432048" cy="320963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951137" y="4251969"/>
            <a:ext cx="432048" cy="320963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314548" y="2316901"/>
            <a:ext cx="432048" cy="32096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031255" y="2705807"/>
            <a:ext cx="432048" cy="320963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0800000">
            <a:off x="9647864" y="2404958"/>
            <a:ext cx="288881" cy="14401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 rot="5400000">
            <a:off x="9207451" y="3441061"/>
            <a:ext cx="1630473" cy="103759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 rot="10800000">
            <a:off x="6833776" y="2324740"/>
            <a:ext cx="2227458" cy="8793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 rot="5400000">
            <a:off x="8993987" y="2632696"/>
            <a:ext cx="241396" cy="7395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 rot="10800000">
            <a:off x="7558070" y="2949537"/>
            <a:ext cx="1496877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 rot="5400000">
            <a:off x="8996568" y="3064467"/>
            <a:ext cx="241396" cy="739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10800000">
            <a:off x="8894840" y="3225380"/>
            <a:ext cx="288881" cy="112049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 rot="5400000">
            <a:off x="9089536" y="3617107"/>
            <a:ext cx="434930" cy="5871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433986" y="3096571"/>
            <a:ext cx="432048" cy="320963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9213000" y="3848245"/>
            <a:ext cx="432048" cy="320963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7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矩阵连乘算法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MatrixChainMul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p,n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时间复杂度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07" y="0"/>
            <a:ext cx="8796793" cy="6860248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6306329" y="1772816"/>
            <a:ext cx="5400600" cy="399111"/>
          </a:xfrm>
          <a:prstGeom prst="wedgeRectCallout">
            <a:avLst>
              <a:gd name="adj1" fmla="val -56848"/>
              <a:gd name="adj2" fmla="val 2401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j-i+1=</a:t>
            </a:r>
            <a:r>
              <a:rPr lang="en-US" altLang="zh-CN" sz="2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 </a:t>
            </a:r>
            <a:r>
              <a:rPr lang="en-US" altLang="zh-CN" sz="2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-&gt; </a:t>
            </a:r>
            <a:r>
              <a:rPr lang="en-US" altLang="zh-CN" sz="22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=j-</a:t>
            </a:r>
            <a:r>
              <a:rPr lang="en-US" altLang="zh-CN" sz="2200" b="1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l+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又</a:t>
            </a:r>
            <a:r>
              <a:rPr lang="en-US" altLang="zh-CN" sz="2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j&lt;=n, </a:t>
            </a:r>
            <a:r>
              <a:rPr lang="zh-CN" altLang="en-US" sz="2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所以</a:t>
            </a:r>
            <a:r>
              <a:rPr lang="en-US" altLang="zh-CN" sz="22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&lt;=n-</a:t>
            </a:r>
            <a:r>
              <a:rPr lang="en-US" altLang="zh-CN" sz="2200" b="1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l+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2200" b="1" i="1" dirty="0" smtClean="0">
              <a:solidFill>
                <a:prstClr val="black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36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四、矩阵连乘问题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输出加括号方案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PrintMatrixChain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(U, rec,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599" y="308030"/>
            <a:ext cx="7215073" cy="6343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43200" y="3390071"/>
                <a:ext cx="13681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sz="22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200" y="3390071"/>
                <a:ext cx="1368152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444" r="-9333"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标注 7"/>
          <p:cNvSpPr/>
          <p:nvPr/>
        </p:nvSpPr>
        <p:spPr>
          <a:xfrm>
            <a:off x="1934563" y="2721544"/>
            <a:ext cx="2303779" cy="399111"/>
          </a:xfrm>
          <a:prstGeom prst="wedgeRectCallout">
            <a:avLst>
              <a:gd name="adj1" fmla="val -15791"/>
              <a:gd name="adj2" fmla="val 1622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rec[1,4]  )</a:t>
            </a:r>
            <a:r>
              <a:rPr lang="en-US" altLang="zh-CN" sz="2400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endParaRPr lang="zh-CN" altLang="en-US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1129546" y="3338465"/>
            <a:ext cx="499680" cy="399111"/>
          </a:xfrm>
          <a:prstGeom prst="wedgeRectCallout">
            <a:avLst>
              <a:gd name="adj1" fmla="val 138375"/>
              <a:gd name="adj2" fmla="val 1788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endParaRPr lang="zh-CN" altLang="en-US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3988502" y="3349690"/>
            <a:ext cx="499680" cy="399111"/>
          </a:xfrm>
          <a:prstGeom prst="wedgeRectCallout">
            <a:avLst>
              <a:gd name="adj1" fmla="val -161740"/>
              <a:gd name="adj2" fmla="val 1559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9358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动态规划</a:t>
            </a:r>
            <a:r>
              <a:rPr lang="en-US" altLang="zh-CN" dirty="0" smtClean="0"/>
              <a:t>-</a:t>
            </a:r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依据四步设计动态规划算法</a:t>
            </a:r>
            <a:endParaRPr lang="en-US" altLang="zh-CN" dirty="0" smtClean="0"/>
          </a:p>
          <a:p>
            <a:pPr lvl="1"/>
            <a:r>
              <a:rPr lang="zh-CN" altLang="en-US" dirty="0"/>
              <a:t>问题</a:t>
            </a:r>
            <a:r>
              <a:rPr lang="zh-CN" altLang="en-US" dirty="0" smtClean="0"/>
              <a:t>结构分析</a:t>
            </a:r>
            <a:endParaRPr lang="en-US" altLang="zh-CN" dirty="0" smtClean="0"/>
          </a:p>
          <a:p>
            <a:pPr lvl="2"/>
            <a:r>
              <a:rPr lang="zh-CN" altLang="en-US" dirty="0"/>
              <a:t>给</a:t>
            </a:r>
            <a:r>
              <a:rPr lang="zh-CN" altLang="en-US" dirty="0" smtClean="0"/>
              <a:t>出问题表示，明确原始问题</a:t>
            </a:r>
            <a:endParaRPr lang="en-US" altLang="zh-CN" dirty="0" smtClean="0"/>
          </a:p>
          <a:p>
            <a:pPr lvl="1"/>
            <a:r>
              <a:rPr lang="zh-CN" altLang="en-US" dirty="0"/>
              <a:t>地</a:t>
            </a:r>
            <a:r>
              <a:rPr lang="zh-CN" altLang="en-US" dirty="0" smtClean="0"/>
              <a:t>推关系建立</a:t>
            </a:r>
            <a:endParaRPr lang="en-US" altLang="zh-CN" dirty="0"/>
          </a:p>
          <a:p>
            <a:pPr lvl="2"/>
            <a:r>
              <a:rPr lang="zh-CN" altLang="en-US" dirty="0" smtClean="0"/>
              <a:t>分析最优结构，构造地推公式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自底向上计算</a:t>
            </a:r>
            <a:endParaRPr lang="en-US" altLang="zh-CN" dirty="0"/>
          </a:p>
          <a:p>
            <a:pPr lvl="2"/>
            <a:r>
              <a:rPr lang="zh-CN" altLang="en-US" dirty="0" smtClean="0"/>
              <a:t>确定计算顺序，依次求解问题（填写备忘录）</a:t>
            </a:r>
            <a:endParaRPr lang="en-US" altLang="zh-CN" dirty="0" smtClean="0"/>
          </a:p>
          <a:p>
            <a:pPr lvl="1"/>
            <a:r>
              <a:rPr lang="zh-CN" altLang="en-US" dirty="0"/>
              <a:t>最</a:t>
            </a:r>
            <a:r>
              <a:rPr lang="zh-CN" altLang="en-US" dirty="0" smtClean="0"/>
              <a:t>优方案追踪</a:t>
            </a:r>
            <a:endParaRPr lang="en-US" altLang="zh-CN" dirty="0"/>
          </a:p>
          <a:p>
            <a:pPr lvl="2"/>
            <a:r>
              <a:rPr lang="zh-CN" altLang="en-US" dirty="0" smtClean="0"/>
              <a:t>记录决策过程，输出最优方案</a:t>
            </a:r>
            <a:endParaRPr lang="zh-CN" altLang="en-US" dirty="0"/>
          </a:p>
          <a:p>
            <a:pPr lvl="2"/>
            <a:endParaRPr lang="zh-CN" altLang="en-US" dirty="0"/>
          </a:p>
          <a:p>
            <a:pPr lvl="2"/>
            <a:endParaRPr lang="zh-CN" altLang="en-US" dirty="0"/>
          </a:p>
          <a:p>
            <a:pPr lvl="2"/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输出最优方案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回退判断是否选择编号为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代金卷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8688288" y="134076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问题结构分析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8688288" y="2598167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递推关系</a:t>
            </a:r>
            <a:r>
              <a:rPr lang="zh-CN" altLang="en-US" sz="2000" dirty="0"/>
              <a:t>建立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688288" y="3861048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自底向上计算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>
          <a:xfrm>
            <a:off x="8688288" y="5085184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最优方案追踪</a:t>
            </a:r>
            <a:endParaRPr lang="zh-CN" altLang="en-US" sz="2000" dirty="0"/>
          </a:p>
        </p:txBody>
      </p:sp>
      <p:sp>
        <p:nvSpPr>
          <p:cNvPr id="10" name="下箭头 9"/>
          <p:cNvSpPr/>
          <p:nvPr/>
        </p:nvSpPr>
        <p:spPr>
          <a:xfrm>
            <a:off x="9552384" y="2204864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9552384" y="3470275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9552384" y="4730626"/>
            <a:ext cx="360040" cy="3933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11424" y="5478114"/>
            <a:ext cx="91614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核心操作：递推</a:t>
            </a:r>
            <a:r>
              <a:rPr lang="zh-CN" altLang="en-US" sz="2800" dirty="0" smtClean="0">
                <a:solidFill>
                  <a:srgbClr val="FF0000"/>
                </a:solidFill>
              </a:rPr>
              <a:t>备忘录</a:t>
            </a:r>
            <a:endParaRPr lang="zh-CN" altLang="en-US" sz="2800" dirty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适用场景（求最优）：具有</a:t>
            </a:r>
            <a:r>
              <a:rPr lang="zh-CN" altLang="en-US" sz="2800" dirty="0">
                <a:solidFill>
                  <a:srgbClr val="FF0000"/>
                </a:solidFill>
              </a:rPr>
              <a:t>最优子结构性质、重叠子</a:t>
            </a:r>
            <a:r>
              <a:rPr lang="zh-CN" altLang="en-US" sz="2800" dirty="0" smtClean="0">
                <a:solidFill>
                  <a:srgbClr val="FF0000"/>
                </a:solidFill>
              </a:rPr>
              <a:t>问题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蛮力枚举的递归算法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MaxVal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（求最大总金额）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MaxVal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[n])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伪代码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（课堂练习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4-1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49672" y="1628801"/>
            <a:ext cx="7746728" cy="1296143"/>
            <a:chOff x="1949672" y="1628800"/>
            <a:chExt cx="7890744" cy="1525725"/>
          </a:xfrm>
        </p:grpSpPr>
        <p:sp>
          <p:nvSpPr>
            <p:cNvPr id="27" name="文本框 8197"/>
            <p:cNvSpPr txBox="1">
              <a:spLocks noChangeArrowheads="1"/>
            </p:cNvSpPr>
            <p:nvPr/>
          </p:nvSpPr>
          <p:spPr bwMode="auto">
            <a:xfrm>
              <a:off x="1949672" y="2132857"/>
              <a:ext cx="16910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400" dirty="0" err="1">
                  <a:cs typeface="Times New Roman" panose="02020603050405020304" pitchFamily="18" charset="0"/>
                </a:rPr>
                <a:t>MaxVal</a:t>
              </a:r>
              <a:r>
                <a:rPr lang="en-US" altLang="zh-CN" sz="2400" dirty="0" smtClean="0"/>
                <a:t>(n)=</a:t>
              </a:r>
              <a:endParaRPr lang="en-US" altLang="zh-CN" sz="2400" dirty="0"/>
            </a:p>
          </p:txBody>
        </p:sp>
        <p:sp>
          <p:nvSpPr>
            <p:cNvPr id="28" name="左大括号 8198"/>
            <p:cNvSpPr>
              <a:spLocks/>
            </p:cNvSpPr>
            <p:nvPr/>
          </p:nvSpPr>
          <p:spPr bwMode="auto">
            <a:xfrm>
              <a:off x="3659949" y="1730425"/>
              <a:ext cx="110742" cy="1296591"/>
            </a:xfrm>
            <a:prstGeom prst="leftBrace">
              <a:avLst>
                <a:gd name="adj1" fmla="val 1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8200"/>
                <p:cNvSpPr txBox="1">
                  <a:spLocks noChangeArrowheads="1"/>
                </p:cNvSpPr>
                <p:nvPr/>
              </p:nvSpPr>
              <p:spPr bwMode="auto">
                <a:xfrm>
                  <a:off x="3812754" y="2692860"/>
                  <a:ext cx="6027662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en-US" altLang="zh-CN" sz="2400" dirty="0">
                      <a:cs typeface="Times New Roman" panose="02020603050405020304" pitchFamily="18" charset="0"/>
                    </a:rPr>
                    <a:t>max{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tx1"/>
                      </a:solidFill>
                    </a:rPr>
                    <a:t>+</a:t>
                  </a:r>
                  <a:r>
                    <a:rPr lang="en-US" altLang="zh-CN" sz="2400" dirty="0"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 dirty="0" err="1"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MaxVal</a:t>
                  </a:r>
                  <a:r>
                    <a:rPr lang="en-US" altLang="zh-CN" sz="2400" dirty="0"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(n-2), </a:t>
                  </a:r>
                  <a:r>
                    <a:rPr lang="en-US" altLang="zh-CN" sz="2400" dirty="0" err="1"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MaxVal</a:t>
                  </a:r>
                  <a:r>
                    <a:rPr lang="en-US" altLang="zh-CN" sz="2400" dirty="0"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(n-1</a:t>
                  </a:r>
                  <a:r>
                    <a:rPr lang="en-US" altLang="zh-CN" sz="2400" dirty="0" smtClean="0">
                      <a:cs typeface="Times New Roman" panose="02020603050405020304" pitchFamily="18" charset="0"/>
                    </a:rPr>
                    <a:t>)}    </a:t>
                  </a:r>
                  <a:r>
                    <a:rPr lang="en-US" altLang="zh-CN" sz="2400" dirty="0" smtClean="0"/>
                    <a:t>n&gt;1</a:t>
                  </a:r>
                  <a:endParaRPr lang="en-US" altLang="zh-CN" sz="2400" dirty="0"/>
                </a:p>
              </p:txBody>
            </p:sp>
          </mc:Choice>
          <mc:Fallback xmlns="">
            <p:sp>
              <p:nvSpPr>
                <p:cNvPr id="29" name="文本框 8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2754" y="2692860"/>
                  <a:ext cx="6027662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648" t="-12308" b="-5076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8199"/>
                <p:cNvSpPr txBox="1">
                  <a:spLocks noChangeArrowheads="1"/>
                </p:cNvSpPr>
                <p:nvPr/>
              </p:nvSpPr>
              <p:spPr bwMode="auto">
                <a:xfrm>
                  <a:off x="3847634" y="2090465"/>
                  <a:ext cx="5800049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sz="2400" dirty="0" smtClean="0"/>
                    <a:t>                                                             n=1</a:t>
                  </a:r>
                  <a:endParaRPr lang="en-US" altLang="zh-CN" sz="2400" dirty="0"/>
                </a:p>
              </p:txBody>
            </p:sp>
          </mc:Choice>
          <mc:Fallback xmlns="">
            <p:sp>
              <p:nvSpPr>
                <p:cNvPr id="30" name="文本框 8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7634" y="2090465"/>
                  <a:ext cx="5800049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14" t="-12500" b="-5312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本框 8199"/>
            <p:cNvSpPr txBox="1">
              <a:spLocks noChangeArrowheads="1"/>
            </p:cNvSpPr>
            <p:nvPr/>
          </p:nvSpPr>
          <p:spPr bwMode="auto">
            <a:xfrm>
              <a:off x="3847634" y="1628800"/>
              <a:ext cx="5589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sz="2400" dirty="0" smtClean="0"/>
                <a:t>0                                                              n=0</a:t>
              </a:r>
              <a:endParaRPr lang="en-US" altLang="zh-CN" sz="240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980728"/>
            <a:ext cx="9433048" cy="528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2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第四章 动态规划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0172700" y="6484941"/>
            <a:ext cx="495300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6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蛮力枚举的递归算法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（求最大总金额）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MaxVal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n,V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[n])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时间复杂度：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7954958" y="2214142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T(n)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931868" y="2934371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971251" y="2934371"/>
            <a:ext cx="648072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2" idx="2"/>
            <a:endCxn id="14" idx="0"/>
          </p:cNvCxnSpPr>
          <p:nvPr/>
        </p:nvCxnSpPr>
        <p:spPr>
          <a:xfrm flipH="1">
            <a:off x="7255904" y="2574182"/>
            <a:ext cx="1023090" cy="3601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2" idx="2"/>
            <a:endCxn id="15" idx="0"/>
          </p:cNvCxnSpPr>
          <p:nvPr/>
        </p:nvCxnSpPr>
        <p:spPr>
          <a:xfrm>
            <a:off x="8278994" y="2574182"/>
            <a:ext cx="1016293" cy="3601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212033" y="3597042"/>
            <a:ext cx="648072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431590" y="3636500"/>
            <a:ext cx="648072" cy="3600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530110" y="3640450"/>
            <a:ext cx="648072" cy="3600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718302" y="3634804"/>
            <a:ext cx="648072" cy="3600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n-4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14" idx="2"/>
            <a:endCxn id="19" idx="0"/>
          </p:cNvCxnSpPr>
          <p:nvPr/>
        </p:nvCxnSpPr>
        <p:spPr>
          <a:xfrm flipH="1">
            <a:off x="6536069" y="3294411"/>
            <a:ext cx="719835" cy="3026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4" idx="2"/>
            <a:endCxn id="20" idx="0"/>
          </p:cNvCxnSpPr>
          <p:nvPr/>
        </p:nvCxnSpPr>
        <p:spPr>
          <a:xfrm>
            <a:off x="7255904" y="3294411"/>
            <a:ext cx="499722" cy="342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5" idx="2"/>
            <a:endCxn id="21" idx="0"/>
          </p:cNvCxnSpPr>
          <p:nvPr/>
        </p:nvCxnSpPr>
        <p:spPr>
          <a:xfrm flipH="1">
            <a:off x="8854146" y="3294411"/>
            <a:ext cx="441141" cy="3460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5" idx="2"/>
            <a:endCxn id="22" idx="0"/>
          </p:cNvCxnSpPr>
          <p:nvPr/>
        </p:nvCxnSpPr>
        <p:spPr>
          <a:xfrm>
            <a:off x="9295287" y="3294411"/>
            <a:ext cx="747051" cy="3403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57" idx="2"/>
            <a:endCxn id="37" idx="0"/>
          </p:cNvCxnSpPr>
          <p:nvPr/>
        </p:nvCxnSpPr>
        <p:spPr>
          <a:xfrm flipH="1">
            <a:off x="4913056" y="4691879"/>
            <a:ext cx="596885" cy="897808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65" idx="2"/>
            <a:endCxn id="40" idx="0"/>
          </p:cNvCxnSpPr>
          <p:nvPr/>
        </p:nvCxnSpPr>
        <p:spPr>
          <a:xfrm flipH="1">
            <a:off x="7874540" y="4691655"/>
            <a:ext cx="174973" cy="56450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58" idx="2"/>
            <a:endCxn id="38" idx="0"/>
          </p:cNvCxnSpPr>
          <p:nvPr/>
        </p:nvCxnSpPr>
        <p:spPr>
          <a:xfrm flipH="1">
            <a:off x="5987988" y="4691655"/>
            <a:ext cx="419029" cy="792224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61" idx="2"/>
            <a:endCxn id="39" idx="0"/>
          </p:cNvCxnSpPr>
          <p:nvPr/>
        </p:nvCxnSpPr>
        <p:spPr>
          <a:xfrm flipH="1">
            <a:off x="6913010" y="4691655"/>
            <a:ext cx="362019" cy="80307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589020" y="5589687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5663952" y="5483879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588974" y="5494730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7550504" y="5256155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1028548" y="2204864"/>
            <a:ext cx="5400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*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1028548" y="2847796"/>
            <a:ext cx="537621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r>
              <a:rPr lang="zh-CN" altLang="en-US" dirty="0" smtClean="0"/>
              <a:t>*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1028548" y="3557720"/>
            <a:ext cx="537621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r>
              <a:rPr lang="zh-CN" altLang="en-US" dirty="0" smtClean="0"/>
              <a:t>*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1011554" y="5570978"/>
                <a:ext cx="673827" cy="36004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554" y="5570978"/>
                <a:ext cx="673827" cy="360040"/>
              </a:xfrm>
              <a:prstGeom prst="rect">
                <a:avLst/>
              </a:prstGeom>
              <a:blipFill rotWithShape="0">
                <a:blip r:embed="rId3"/>
                <a:stretch>
                  <a:fillRect t="-4762" r="-3478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/>
          <p:cNvCxnSpPr>
            <a:endCxn id="41" idx="1"/>
          </p:cNvCxnSpPr>
          <p:nvPr/>
        </p:nvCxnSpPr>
        <p:spPr>
          <a:xfrm flipV="1">
            <a:off x="8847736" y="2384884"/>
            <a:ext cx="2180812" cy="5455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9734516" y="3034236"/>
            <a:ext cx="1290542" cy="1629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10428520" y="3754747"/>
            <a:ext cx="587647" cy="779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6894377" y="5867904"/>
            <a:ext cx="4038726" cy="3194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左大括号 8198"/>
          <p:cNvSpPr>
            <a:spLocks/>
          </p:cNvSpPr>
          <p:nvPr/>
        </p:nvSpPr>
        <p:spPr bwMode="auto">
          <a:xfrm>
            <a:off x="4344314" y="2348880"/>
            <a:ext cx="227028" cy="3333548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50" name="矩形 49"/>
          <p:cNvSpPr/>
          <p:nvPr/>
        </p:nvSpPr>
        <p:spPr>
          <a:xfrm>
            <a:off x="3772828" y="3799353"/>
            <a:ext cx="556411" cy="3909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N</a:t>
            </a:r>
            <a:r>
              <a:rPr lang="zh-CN" altLang="en-US" sz="1400" dirty="0" smtClean="0"/>
              <a:t>层</a:t>
            </a:r>
            <a:endParaRPr lang="zh-CN" altLang="en-US" sz="1400" dirty="0"/>
          </a:p>
        </p:txBody>
      </p:sp>
      <p:sp>
        <p:nvSpPr>
          <p:cNvPr id="57" name="矩形 56"/>
          <p:cNvSpPr/>
          <p:nvPr/>
        </p:nvSpPr>
        <p:spPr>
          <a:xfrm>
            <a:off x="5185905" y="4331839"/>
            <a:ext cx="648072" cy="3600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6082981" y="4331615"/>
            <a:ext cx="648072" cy="3600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n-4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59" name="直接箭头连接符 58"/>
          <p:cNvCxnSpPr>
            <a:stCxn id="19" idx="2"/>
            <a:endCxn id="57" idx="0"/>
          </p:cNvCxnSpPr>
          <p:nvPr/>
        </p:nvCxnSpPr>
        <p:spPr>
          <a:xfrm flipH="1">
            <a:off x="5509941" y="3957082"/>
            <a:ext cx="1026128" cy="3747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19" idx="2"/>
            <a:endCxn id="58" idx="0"/>
          </p:cNvCxnSpPr>
          <p:nvPr/>
        </p:nvCxnSpPr>
        <p:spPr>
          <a:xfrm flipH="1">
            <a:off x="6407017" y="3957082"/>
            <a:ext cx="129052" cy="3745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6950993" y="4331615"/>
            <a:ext cx="648072" cy="3600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n-4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8475923" y="4331615"/>
            <a:ext cx="648072" cy="3600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n-4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63" name="直接箭头连接符 62"/>
          <p:cNvCxnSpPr>
            <a:stCxn id="20" idx="2"/>
            <a:endCxn id="61" idx="0"/>
          </p:cNvCxnSpPr>
          <p:nvPr/>
        </p:nvCxnSpPr>
        <p:spPr>
          <a:xfrm flipH="1">
            <a:off x="7275029" y="3996540"/>
            <a:ext cx="480597" cy="335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20" idx="2"/>
            <a:endCxn id="65" idx="0"/>
          </p:cNvCxnSpPr>
          <p:nvPr/>
        </p:nvCxnSpPr>
        <p:spPr>
          <a:xfrm>
            <a:off x="7755626" y="3996540"/>
            <a:ext cx="293887" cy="335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7725477" y="4331615"/>
            <a:ext cx="648072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n-5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0013953" y="4330159"/>
            <a:ext cx="648072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n-5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67" name="直接箭头连接符 66"/>
          <p:cNvCxnSpPr>
            <a:stCxn id="21" idx="2"/>
            <a:endCxn id="62" idx="0"/>
          </p:cNvCxnSpPr>
          <p:nvPr/>
        </p:nvCxnSpPr>
        <p:spPr>
          <a:xfrm flipH="1">
            <a:off x="8799959" y="4000490"/>
            <a:ext cx="54187" cy="3311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21" idx="2"/>
            <a:endCxn id="69" idx="0"/>
          </p:cNvCxnSpPr>
          <p:nvPr/>
        </p:nvCxnSpPr>
        <p:spPr>
          <a:xfrm>
            <a:off x="8854146" y="4000490"/>
            <a:ext cx="696259" cy="3297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9226369" y="4330256"/>
            <a:ext cx="648072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n-5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10791703" y="4330159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n-6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71" name="直接箭头连接符 70"/>
          <p:cNvCxnSpPr>
            <a:stCxn id="22" idx="2"/>
            <a:endCxn id="66" idx="0"/>
          </p:cNvCxnSpPr>
          <p:nvPr/>
        </p:nvCxnSpPr>
        <p:spPr>
          <a:xfrm>
            <a:off x="10042338" y="3994844"/>
            <a:ext cx="295651" cy="335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22" idx="2"/>
            <a:endCxn id="70" idx="0"/>
          </p:cNvCxnSpPr>
          <p:nvPr/>
        </p:nvCxnSpPr>
        <p:spPr>
          <a:xfrm>
            <a:off x="10042338" y="3994844"/>
            <a:ext cx="1073401" cy="335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>
            <a:stCxn id="62" idx="2"/>
            <a:endCxn id="132" idx="0"/>
          </p:cNvCxnSpPr>
          <p:nvPr/>
        </p:nvCxnSpPr>
        <p:spPr>
          <a:xfrm flipH="1">
            <a:off x="8670034" y="4691655"/>
            <a:ext cx="129925" cy="78289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/>
          <p:cNvSpPr/>
          <p:nvPr/>
        </p:nvSpPr>
        <p:spPr>
          <a:xfrm>
            <a:off x="8345998" y="5474547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33" name="直接箭头连接符 132"/>
          <p:cNvCxnSpPr>
            <a:stCxn id="69" idx="2"/>
            <a:endCxn id="134" idx="0"/>
          </p:cNvCxnSpPr>
          <p:nvPr/>
        </p:nvCxnSpPr>
        <p:spPr>
          <a:xfrm flipH="1">
            <a:off x="9473524" y="4690296"/>
            <a:ext cx="76881" cy="56391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/>
          <p:cNvSpPr/>
          <p:nvPr/>
        </p:nvSpPr>
        <p:spPr>
          <a:xfrm>
            <a:off x="9149488" y="5254215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35" name="直接箭头连接符 134"/>
          <p:cNvCxnSpPr>
            <a:stCxn id="66" idx="2"/>
            <a:endCxn id="136" idx="0"/>
          </p:cNvCxnSpPr>
          <p:nvPr/>
        </p:nvCxnSpPr>
        <p:spPr>
          <a:xfrm flipH="1">
            <a:off x="10324257" y="4690199"/>
            <a:ext cx="13732" cy="56401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矩形 135"/>
          <p:cNvSpPr/>
          <p:nvPr/>
        </p:nvSpPr>
        <p:spPr>
          <a:xfrm>
            <a:off x="10000221" y="5254215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37" name="直接箭头连接符 136"/>
          <p:cNvCxnSpPr>
            <a:stCxn id="70" idx="2"/>
            <a:endCxn id="138" idx="0"/>
          </p:cNvCxnSpPr>
          <p:nvPr/>
        </p:nvCxnSpPr>
        <p:spPr>
          <a:xfrm>
            <a:off x="11115739" y="4690199"/>
            <a:ext cx="180587" cy="287358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/>
          <p:cNvSpPr/>
          <p:nvPr/>
        </p:nvSpPr>
        <p:spPr>
          <a:xfrm>
            <a:off x="10972290" y="4977557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157" name="图片 1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8" y="2431777"/>
            <a:ext cx="3428882" cy="3337930"/>
          </a:xfrm>
          <a:prstGeom prst="rect">
            <a:avLst/>
          </a:prstGeom>
        </p:spPr>
      </p:pic>
      <p:sp>
        <p:nvSpPr>
          <p:cNvPr id="159" name="圆角矩形标注 158"/>
          <p:cNvSpPr/>
          <p:nvPr/>
        </p:nvSpPr>
        <p:spPr>
          <a:xfrm>
            <a:off x="8261728" y="1280399"/>
            <a:ext cx="1076461" cy="455327"/>
          </a:xfrm>
          <a:prstGeom prst="wedgeRoundRectCallout">
            <a:avLst>
              <a:gd name="adj1" fmla="val -39598"/>
              <a:gd name="adj2" fmla="val 148061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递归树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45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8C0E1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wht自定义">
      <a:majorFont>
        <a:latin typeface="Calibri"/>
        <a:ea typeface="微软雅黑 Light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wht自定义">
      <a:majorFont>
        <a:latin typeface="Calibri"/>
        <a:ea typeface="微软雅黑 Light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13237</TotalTime>
  <Words>5322</Words>
  <Application>Microsoft Office PowerPoint</Application>
  <PresentationFormat>宽屏</PresentationFormat>
  <Paragraphs>2582</Paragraphs>
  <Slides>80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80</vt:i4>
      </vt:variant>
    </vt:vector>
  </HeadingPairs>
  <TitlesOfParts>
    <vt:vector size="92" baseType="lpstr">
      <vt:lpstr>仿宋</vt:lpstr>
      <vt:lpstr>华文行楷</vt:lpstr>
      <vt:lpstr>华文细黑</vt:lpstr>
      <vt:lpstr>宋体</vt:lpstr>
      <vt:lpstr>微软雅黑 Light</vt:lpstr>
      <vt:lpstr>Arial</vt:lpstr>
      <vt:lpstr>Calibri</vt:lpstr>
      <vt:lpstr>Cambria Math</vt:lpstr>
      <vt:lpstr>Times New Roman</vt:lpstr>
      <vt:lpstr>Wingdings</vt:lpstr>
      <vt:lpstr>Office Theme</vt:lpstr>
      <vt:lpstr>Slide 2: Text Only</vt:lpstr>
      <vt:lpstr>计算机. 算法设计与分析基础 Computer Algorithms Design &amp; Analysis 第四章 动态规划 </vt:lpstr>
      <vt:lpstr>第四章 动态规划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一、基本概念-小结</vt:lpstr>
      <vt:lpstr>二、0-1背包问题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二、0-1背包问题 </vt:lpstr>
      <vt:lpstr>三、甘蔗切割问题</vt:lpstr>
      <vt:lpstr>三、甘蔗切割问题</vt:lpstr>
      <vt:lpstr>三、甘蔗切割问题</vt:lpstr>
      <vt:lpstr>三、甘蔗切割问题 </vt:lpstr>
      <vt:lpstr>三、甘蔗切割问题 </vt:lpstr>
      <vt:lpstr>三、甘蔗切割问题 </vt:lpstr>
      <vt:lpstr>三、甘蔗切割问题 </vt:lpstr>
      <vt:lpstr>三、甘蔗切割问题</vt:lpstr>
      <vt:lpstr>三、甘蔗切割问题</vt:lpstr>
      <vt:lpstr>三、甘蔗切割问题</vt:lpstr>
      <vt:lpstr>三、甘蔗切割问题</vt:lpstr>
      <vt:lpstr>三、甘蔗切割问题</vt:lpstr>
      <vt:lpstr>三、甘蔗切割问题</vt:lpstr>
      <vt:lpstr>三、甘蔗切割问题</vt:lpstr>
      <vt:lpstr>三、甘蔗切割问题</vt:lpstr>
      <vt:lpstr>三、甘蔗切割问题</vt:lpstr>
      <vt:lpstr>三、甘蔗切割问题</vt:lpstr>
      <vt:lpstr>四、矩阵连乘问题</vt:lpstr>
      <vt:lpstr>四、矩阵连乘问题 </vt:lpstr>
      <vt:lpstr>四、矩阵连乘问题 </vt:lpstr>
      <vt:lpstr>四、矩阵连乘问题 </vt:lpstr>
      <vt:lpstr>四、矩阵连乘问题 </vt:lpstr>
      <vt:lpstr>四、矩阵连乘问题 </vt:lpstr>
      <vt:lpstr>四、矩阵连乘问题 </vt:lpstr>
      <vt:lpstr>四、矩阵连乘问题 </vt:lpstr>
      <vt:lpstr>四、矩阵连乘问题 </vt:lpstr>
      <vt:lpstr>四、矩阵连乘问题 </vt:lpstr>
      <vt:lpstr>四、矩阵连乘问题 </vt:lpstr>
      <vt:lpstr>四、矩阵连乘问题 </vt:lpstr>
      <vt:lpstr>四、矩阵连乘问题 </vt:lpstr>
      <vt:lpstr>四、矩阵连乘问题</vt:lpstr>
      <vt:lpstr>四、矩阵连乘问题</vt:lpstr>
      <vt:lpstr>四、矩阵连乘问题</vt:lpstr>
      <vt:lpstr>动态规划-小结</vt:lpstr>
      <vt:lpstr>第四章 动态规划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wendy.gallagher</dc:creator>
  <cp:lastModifiedBy>XU</cp:lastModifiedBy>
  <cp:revision>1830</cp:revision>
  <dcterms:created xsi:type="dcterms:W3CDTF">2011-10-31T13:04:17Z</dcterms:created>
  <dcterms:modified xsi:type="dcterms:W3CDTF">2024-04-02T08:18:06Z</dcterms:modified>
</cp:coreProperties>
</file>